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42089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91717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process is to do code reviews. Part of that is a traditional manual code review. Doing this with modern tools (diffs, DevOps notifications, etc.) is much easier than it ever has been.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00327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that relies on humans, who may be stressed out, having a bad day, or sick. They will miss things.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07469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Would you be able to see this issue out of the gate with not disposing something that implements </a:t>
            </a:r>
            <a:r>
              <a:rPr lang="en-US" sz="1200" kern="1200" dirty="0" err="1">
                <a:solidFill>
                  <a:schemeClr val="tx1"/>
                </a:solidFill>
                <a:effectLst/>
                <a:latin typeface="+mn-lt"/>
                <a:ea typeface="+mn-ea"/>
                <a:cs typeface="+mn-cs"/>
              </a:rPr>
              <a:t>IDisposable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386091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this one? This should really use the “.Count” property, not the “.Count()” LINQ extension method.</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241516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find issues as soon as we type code. The quote may be morbid, but it’s true!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649143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FxCop</a:t>
            </a:r>
            <a:r>
              <a:rPr lang="en-US" sz="1200" kern="1200" dirty="0">
                <a:solidFill>
                  <a:schemeClr val="tx1"/>
                </a:solidFill>
                <a:effectLst/>
                <a:latin typeface="+mn-lt"/>
                <a:ea typeface="+mn-ea"/>
                <a:cs typeface="+mn-cs"/>
              </a:rPr>
              <a:t> has been around for a long time. In fact, this screen shot was from another slide deck I did years ago. That should be an indicator of how old this tool is.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334065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it got “in the box” as the “Code Analysis” tool.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374243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problem is the timing. It won't do anything until you successfully compile code. It only works at the assembly level.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480246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problem is the timing. It won't do anything until you successfully compile code. </a:t>
            </a:r>
            <a:r>
              <a:rPr lang="en-US" sz="1200" kern="1200">
                <a:solidFill>
                  <a:schemeClr val="tx1"/>
                </a:solidFill>
                <a:effectLst/>
                <a:latin typeface="+mn-lt"/>
                <a:ea typeface="+mn-ea"/>
                <a:cs typeface="+mn-cs"/>
              </a:rPr>
              <a:t>It only works at the assembly level.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356251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08204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Thankfully we now have the Compiler API, which allows us to write analyzers that can find issues as soon as you type.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8880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26116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what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can do</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388051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don't argue over them.</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2645967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agree on something and be consistent.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871651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88999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request: STRONGLY CONSIDER turning on "warning as errors" in new projects and setting rule severities to “Error”. In most cases, those compiler warnings should be in your face, and a yellow light will be ignored.</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167373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there are other products you can use. I won't show any of them here, but you are encouraged to check them out and evaluate them.</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7968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how .</a:t>
            </a:r>
            <a:r>
              <a:rPr lang="en-US" dirty="0" err="1"/>
              <a:t>editorconfig</a:t>
            </a:r>
            <a:r>
              <a:rPr lang="en-US" dirty="0"/>
              <a:t> can affect code styles, and what happens when you add analyzers to a project and what they can find.</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1703959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So….that's great. You can write your own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and you can get analyzers from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But….what if you want to write your own?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182897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it’s obvious when someone has written a train wreck. This code copies the contents of an array (source) to destination. But….all it needed to do was call: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source.CopyTo</a:t>
            </a:r>
            <a:r>
              <a:rPr lang="en-US" sz="1200" kern="1200" dirty="0">
                <a:solidFill>
                  <a:schemeClr val="tx1"/>
                </a:solidFill>
                <a:effectLst/>
                <a:latin typeface="+mn-lt"/>
                <a:ea typeface="+mn-ea"/>
                <a:cs typeface="+mn-cs"/>
              </a:rPr>
              <a:t>(destination, 0); // assume destination is the same size as 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(Yes, this was code I found in a production app that had been live for at least 10 years. Copies of it were all over the place.)</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3682915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CSLA is a business object library I’ve used. CSLA has some conventions that you must adhere to. For example, all CSLA-based classes must be serializable. In this example, we don’t have [Serializable], and when we get to distributing the object across the wire, it’ll fail.</a:t>
            </a:r>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3236656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Compiler API, you can write your own analyzers to not only show that error, but provide a code fix so developers can rectify the problem easily.</a:t>
            </a:r>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116785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make sure you’ve installed the .NET Compiler Platform SDK.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426250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you’ll get a project template that will generate the scaffolding for you with a simple analyzer and code fix built in. This shows you the machinery of analyzers and code fixes.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37</a:t>
            </a:fld>
            <a:endParaRPr lang="en-US"/>
          </a:p>
        </p:txBody>
      </p:sp>
    </p:spTree>
    <p:extLst>
      <p:ext uri="{BB962C8B-B14F-4D97-AF65-F5344CB8AC3E}">
        <p14:creationId xmlns:p14="http://schemas.microsoft.com/office/powerpoint/2010/main" val="2187214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You’ll want to have the Syntax Visualizer window up (which comes with the SDK install) as it helps you figure out what you’re looking for in the tree. Note that sharplab.io also has a syntax visualizer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38</a:t>
            </a:fld>
            <a:endParaRPr lang="en-US"/>
          </a:p>
        </p:txBody>
      </p:sp>
    </p:spTree>
    <p:extLst>
      <p:ext uri="{BB962C8B-B14F-4D97-AF65-F5344CB8AC3E}">
        <p14:creationId xmlns:p14="http://schemas.microsoft.com/office/powerpoint/2010/main" val="2081189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code fixes, the Roslyn </a:t>
            </a:r>
            <a:r>
              <a:rPr lang="en-US" sz="1200" kern="1200" dirty="0" err="1">
                <a:solidFill>
                  <a:schemeClr val="tx1"/>
                </a:solidFill>
                <a:effectLst/>
                <a:latin typeface="+mn-lt"/>
                <a:ea typeface="+mn-ea"/>
                <a:cs typeface="+mn-cs"/>
              </a:rPr>
              <a:t>Quoter</a:t>
            </a:r>
            <a:r>
              <a:rPr lang="en-US" sz="1200" kern="1200" dirty="0">
                <a:solidFill>
                  <a:schemeClr val="tx1"/>
                </a:solidFill>
                <a:effectLst/>
                <a:latin typeface="+mn-lt"/>
                <a:ea typeface="+mn-ea"/>
                <a:cs typeface="+mn-cs"/>
              </a:rPr>
              <a:t> tool helps you figure out the syntax elements you need to generate.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39</a:t>
            </a:fld>
            <a:endParaRPr lang="en-US"/>
          </a:p>
        </p:txBody>
      </p:sp>
    </p:spTree>
    <p:extLst>
      <p:ext uri="{BB962C8B-B14F-4D97-AF65-F5344CB8AC3E}">
        <p14:creationId xmlns:p14="http://schemas.microsoft.com/office/powerpoint/2010/main" val="1854495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how I wrote some of the analyzers and code fixes for CSLA.</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40</a:t>
            </a:fld>
            <a:endParaRPr lang="en-US"/>
          </a:p>
        </p:txBody>
      </p:sp>
    </p:spTree>
    <p:extLst>
      <p:ext uri="{BB962C8B-B14F-4D97-AF65-F5344CB8AC3E}">
        <p14:creationId xmlns:p14="http://schemas.microsoft.com/office/powerpoint/2010/main" val="3430247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this isn't easy. In fact, at first it may feel like climbing Mount Everest. There's no way around this, you're doing stuff with tokens, symbols, etc. - things that are at a compilation level, and it's not easy.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41</a:t>
            </a:fld>
            <a:endParaRPr lang="en-US"/>
          </a:p>
        </p:txBody>
      </p:sp>
    </p:spTree>
    <p:extLst>
      <p:ext uri="{BB962C8B-B14F-4D97-AF65-F5344CB8AC3E}">
        <p14:creationId xmlns:p14="http://schemas.microsoft.com/office/powerpoint/2010/main" val="2932723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stick with it, you’ll have a great view of your code.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42</a:t>
            </a:fld>
            <a:endParaRPr lang="en-US"/>
          </a:p>
        </p:txBody>
      </p:sp>
    </p:spTree>
    <p:extLst>
      <p:ext uri="{BB962C8B-B14F-4D97-AF65-F5344CB8AC3E}">
        <p14:creationId xmlns:p14="http://schemas.microsoft.com/office/powerpoint/2010/main" val="1258064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analyzers and being able to write your own – those are powerful tools. I strongly encourage you to use ones that exist and create your own for cases you’re running into with your own code.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43</a:t>
            </a:fld>
            <a:endParaRPr lang="en-US"/>
          </a:p>
        </p:txBody>
      </p:sp>
    </p:spTree>
    <p:extLst>
      <p:ext uri="{BB962C8B-B14F-4D97-AF65-F5344CB8AC3E}">
        <p14:creationId xmlns:p14="http://schemas.microsoft.com/office/powerpoint/2010/main" val="1578842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I think any dev would see this right away and have this look on their face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47267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times, it’s much harder to see the bug.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326597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code is from the Zune. Do you think you could’ve caught the error at first glance?</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52953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arguably even worse. Remember </a:t>
            </a:r>
            <a:r>
              <a:rPr lang="en-US" sz="1200" kern="1200" dirty="0" err="1">
                <a:solidFill>
                  <a:schemeClr val="tx1"/>
                </a:solidFill>
                <a:effectLst/>
                <a:latin typeface="+mn-lt"/>
                <a:ea typeface="+mn-ea"/>
                <a:cs typeface="+mn-cs"/>
              </a:rPr>
              <a:t>Cloudbleed</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3429414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run our code through a microscope to let us find these errors as quickly as possible.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798516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(and should) write tests for our code. They help exercise our code to do what we think it should do, and if we change code, it can detect regressions and unexpected failures.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44073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Analyzing Code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4" name="Rectangle 3">
            <a:extLst>
              <a:ext uri="{FF2B5EF4-FFF2-40B4-BE49-F238E27FC236}">
                <a16:creationId xmlns:a16="http://schemas.microsoft.com/office/drawing/2014/main" id="{80357C78-049B-44A7-9521-0A01718043FF}"/>
              </a:ext>
            </a:extLst>
          </p:cNvPr>
          <p:cNvSpPr/>
          <p:nvPr/>
        </p:nvSpPr>
        <p:spPr>
          <a:xfrm>
            <a:off x="729407" y="1516073"/>
            <a:ext cx="3950129" cy="4524315"/>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 = ORIGINYEAR; /* = 1980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while (days &gt;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a:t>
            </a:r>
            <a:r>
              <a:rPr lang="en-US" sz="1600" dirty="0" err="1">
                <a:solidFill>
                  <a:srgbClr val="000000"/>
                </a:solidFill>
                <a:latin typeface="Cascadia Code" panose="020B0609020000020004" pitchFamily="49" charset="0"/>
                <a:ea typeface="ＭＳ Ｐゴシック" pitchFamily="-72" charset="-128"/>
                <a:cs typeface="Cascadia Code" panose="020B0609020000020004" pitchFamily="49" charset="0"/>
              </a:rPr>
              <a:t>IsLeapYear</a:t>
            </a: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(days &gt;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else</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p:txBody>
      </p:sp>
      <p:pic>
        <p:nvPicPr>
          <p:cNvPr id="5" name="Picture 4">
            <a:extLst>
              <a:ext uri="{FF2B5EF4-FFF2-40B4-BE49-F238E27FC236}">
                <a16:creationId xmlns:a16="http://schemas.microsoft.com/office/drawing/2014/main" id="{C9A3CB3A-38D8-4862-B0EB-65BC15B81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729" y="846814"/>
            <a:ext cx="2976880" cy="2976880"/>
          </a:xfrm>
          <a:prstGeom prst="rect">
            <a:avLst/>
          </a:prstGeom>
        </p:spPr>
      </p:pic>
      <p:sp>
        <p:nvSpPr>
          <p:cNvPr id="6" name="Rectangle 5">
            <a:extLst>
              <a:ext uri="{FF2B5EF4-FFF2-40B4-BE49-F238E27FC236}">
                <a16:creationId xmlns:a16="http://schemas.microsoft.com/office/drawing/2014/main" id="{51148C35-0284-44D4-B9E3-E260035DEDFB}"/>
              </a:ext>
            </a:extLst>
          </p:cNvPr>
          <p:cNvSpPr/>
          <p:nvPr/>
        </p:nvSpPr>
        <p:spPr>
          <a:xfrm>
            <a:off x="1510301" y="2011066"/>
            <a:ext cx="1460527"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FCEEB85-D758-4153-9D3F-6F0E30C799F8}"/>
              </a:ext>
            </a:extLst>
          </p:cNvPr>
          <p:cNvSpPr txBox="1"/>
          <p:nvPr/>
        </p:nvSpPr>
        <p:spPr>
          <a:xfrm>
            <a:off x="5548661" y="3062650"/>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9" name="Connector: Elbow 8">
            <a:extLst>
              <a:ext uri="{FF2B5EF4-FFF2-40B4-BE49-F238E27FC236}">
                <a16:creationId xmlns:a16="http://schemas.microsoft.com/office/drawing/2014/main" id="{5FA05D98-218D-4FC8-A283-BA17CC6B285D}"/>
              </a:ext>
            </a:extLst>
          </p:cNvPr>
          <p:cNvCxnSpPr>
            <a:cxnSpLocks/>
            <a:stCxn id="8" idx="0"/>
            <a:endCxn id="6" idx="3"/>
          </p:cNvCxnSpPr>
          <p:nvPr/>
        </p:nvCxnSpPr>
        <p:spPr>
          <a:xfrm rot="16200000" flipV="1">
            <a:off x="3984560" y="1149734"/>
            <a:ext cx="899184" cy="292664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448C1A3-E1F4-4456-A2D5-71DDDF82FD8F}"/>
              </a:ext>
            </a:extLst>
          </p:cNvPr>
          <p:cNvSpPr/>
          <p:nvPr/>
        </p:nvSpPr>
        <p:spPr>
          <a:xfrm>
            <a:off x="5448728" y="4690713"/>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
        <p:nvSpPr>
          <p:cNvPr id="11" name="Rectangle 10">
            <a:extLst>
              <a:ext uri="{FF2B5EF4-FFF2-40B4-BE49-F238E27FC236}">
                <a16:creationId xmlns:a16="http://schemas.microsoft.com/office/drawing/2014/main" id="{1DBCF0B2-B21A-46E3-BE5C-9BDECFD5F06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spTree>
    <p:extLst>
      <p:ext uri="{BB962C8B-B14F-4D97-AF65-F5344CB8AC3E}">
        <p14:creationId xmlns:p14="http://schemas.microsoft.com/office/powerpoint/2010/main" val="25516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https://blog.cloudflare.com/incident-report-on-memory-leak-caused-by-cloudflare-parser-bug/</a:t>
            </a:r>
          </a:p>
        </p:txBody>
      </p:sp>
      <p:sp>
        <p:nvSpPr>
          <p:cNvPr id="7" name="Rectangle 6">
            <a:extLst>
              <a:ext uri="{FF2B5EF4-FFF2-40B4-BE49-F238E27FC236}">
                <a16:creationId xmlns:a16="http://schemas.microsoft.com/office/drawing/2014/main" id="{9123200B-0278-4909-99F9-F1BDA727E189}"/>
              </a:ext>
            </a:extLst>
          </p:cNvPr>
          <p:cNvSpPr/>
          <p:nvPr/>
        </p:nvSpPr>
        <p:spPr>
          <a:xfrm>
            <a:off x="2957830" y="1350689"/>
            <a:ext cx="6276340" cy="1938992"/>
          </a:xfrm>
          <a:prstGeom prst="rect">
            <a:avLst/>
          </a:prstGeom>
        </p:spPr>
        <p:txBody>
          <a:bodyPr wrap="square">
            <a:spAutoFit/>
          </a:bodyPr>
          <a:lstStyle/>
          <a:p>
            <a:r>
              <a:rPr lang="en-US" sz="4000" dirty="0">
                <a:latin typeface="Cascadia Code" panose="020B0609020000020004" pitchFamily="49" charset="0"/>
                <a:cs typeface="Cascadia Code" panose="020B0609020000020004" pitchFamily="49" charset="0"/>
              </a:rPr>
              <a:t>/* generated code */</a:t>
            </a:r>
          </a:p>
          <a:p>
            <a:r>
              <a:rPr lang="en-US" sz="4000" dirty="0">
                <a:latin typeface="Cascadia Code" panose="020B0609020000020004" pitchFamily="49" charset="0"/>
                <a:cs typeface="Cascadia Code" panose="020B0609020000020004" pitchFamily="49" charset="0"/>
              </a:rPr>
              <a:t>if ( ++p == </a:t>
            </a:r>
            <a:r>
              <a:rPr lang="en-US" sz="4000" dirty="0" err="1">
                <a:latin typeface="Cascadia Code" panose="020B0609020000020004" pitchFamily="49" charset="0"/>
                <a:cs typeface="Cascadia Code" panose="020B0609020000020004" pitchFamily="49" charset="0"/>
              </a:rPr>
              <a:t>pe</a:t>
            </a:r>
            <a:r>
              <a:rPr lang="en-US" sz="4000" dirty="0">
                <a:latin typeface="Cascadia Code" panose="020B0609020000020004" pitchFamily="49" charset="0"/>
                <a:cs typeface="Cascadia Code" panose="020B0609020000020004" pitchFamily="49" charset="0"/>
              </a:rPr>
              <a:t> )</a:t>
            </a:r>
          </a:p>
          <a:p>
            <a:r>
              <a:rPr lang="en-US" sz="4000" dirty="0">
                <a:latin typeface="Cascadia Code" panose="020B0609020000020004" pitchFamily="49" charset="0"/>
                <a:cs typeface="Cascadia Code" panose="020B0609020000020004" pitchFamily="49" charset="0"/>
              </a:rPr>
              <a:t>    </a:t>
            </a:r>
            <a:r>
              <a:rPr lang="en-US" sz="4000" dirty="0" err="1">
                <a:latin typeface="Cascadia Code" panose="020B0609020000020004" pitchFamily="49" charset="0"/>
                <a:cs typeface="Cascadia Code" panose="020B0609020000020004" pitchFamily="49" charset="0"/>
              </a:rPr>
              <a:t>goto</a:t>
            </a:r>
            <a:r>
              <a:rPr lang="en-US" sz="4000" dirty="0">
                <a:latin typeface="Cascadia Code" panose="020B0609020000020004" pitchFamily="49" charset="0"/>
                <a:cs typeface="Cascadia Code" panose="020B0609020000020004" pitchFamily="49" charset="0"/>
              </a:rPr>
              <a:t> _</a:t>
            </a:r>
            <a:r>
              <a:rPr lang="en-US" sz="4000" dirty="0" err="1">
                <a:latin typeface="Cascadia Code" panose="020B0609020000020004" pitchFamily="49" charset="0"/>
                <a:cs typeface="Cascadia Code" panose="020B0609020000020004" pitchFamily="49" charset="0"/>
              </a:rPr>
              <a:t>test_eof</a:t>
            </a:r>
            <a:r>
              <a:rPr lang="en-US" sz="4000" dirty="0">
                <a:latin typeface="Cascadia Code" panose="020B0609020000020004" pitchFamily="49" charset="0"/>
                <a:cs typeface="Cascadia Code" panose="020B0609020000020004" pitchFamily="49" charset="0"/>
              </a:rPr>
              <a:t>;</a:t>
            </a:r>
          </a:p>
        </p:txBody>
      </p:sp>
      <p:sp>
        <p:nvSpPr>
          <p:cNvPr id="8" name="Rectangle 7">
            <a:extLst>
              <a:ext uri="{FF2B5EF4-FFF2-40B4-BE49-F238E27FC236}">
                <a16:creationId xmlns:a16="http://schemas.microsoft.com/office/drawing/2014/main" id="{DCEE3898-DB15-4F60-B907-62BA68B7FEB7}"/>
              </a:ext>
            </a:extLst>
          </p:cNvPr>
          <p:cNvSpPr/>
          <p:nvPr/>
        </p:nvSpPr>
        <p:spPr>
          <a:xfrm>
            <a:off x="1260680" y="3499044"/>
            <a:ext cx="7307580" cy="2308324"/>
          </a:xfrm>
          <a:prstGeom prst="rect">
            <a:avLst/>
          </a:prstGeom>
        </p:spPr>
        <p:txBody>
          <a:bodyPr wrap="square">
            <a:spAutoFit/>
          </a:bodyPr>
          <a:lstStyle/>
          <a:p>
            <a:r>
              <a:rPr lang="en-US" sz="2400" dirty="0"/>
              <a:t>The root cause of the bug was that reaching the end of a buffer was checked using the equality operator and a pointer was able to step past the end of the buffer. This is known as a buffer overrun. </a:t>
            </a:r>
            <a:r>
              <a:rPr lang="en-US" sz="2400" b="1" dirty="0"/>
              <a:t>Had the check been done using &gt;= instead of == jumping over the buffer end would have been caught.</a:t>
            </a:r>
            <a:r>
              <a:rPr lang="en-US" sz="2400" dirty="0"/>
              <a:t> </a:t>
            </a:r>
          </a:p>
        </p:txBody>
      </p:sp>
      <p:pic>
        <p:nvPicPr>
          <p:cNvPr id="9" name="Picture 8">
            <a:extLst>
              <a:ext uri="{FF2B5EF4-FFF2-40B4-BE49-F238E27FC236}">
                <a16:creationId xmlns:a16="http://schemas.microsoft.com/office/drawing/2014/main" id="{5AF903CC-3F12-4537-9C28-B669B4CA8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8790" y="4335438"/>
            <a:ext cx="4470400" cy="1522730"/>
          </a:xfrm>
          <a:prstGeom prst="rect">
            <a:avLst/>
          </a:prstGeom>
        </p:spPr>
      </p:pic>
    </p:spTree>
    <p:extLst>
      <p:ext uri="{BB962C8B-B14F-4D97-AF65-F5344CB8AC3E}">
        <p14:creationId xmlns:p14="http://schemas.microsoft.com/office/powerpoint/2010/main" val="25756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http://www.microscope.com/media/catalog/product/cache/2/image/9df78eab33525d08d6e5fb8d27136e95/o/m/omano_om115ld_compound_microscope_angle_1.jpg</a:t>
            </a:r>
          </a:p>
        </p:txBody>
      </p:sp>
      <p:pic>
        <p:nvPicPr>
          <p:cNvPr id="6" name="Picture 5">
            <a:extLst>
              <a:ext uri="{FF2B5EF4-FFF2-40B4-BE49-F238E27FC236}">
                <a16:creationId xmlns:a16="http://schemas.microsoft.com/office/drawing/2014/main" id="{87278704-3196-494A-A0C0-5E0CE3099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60" y="1428517"/>
            <a:ext cx="4606080" cy="4624728"/>
          </a:xfrm>
          <a:prstGeom prst="rect">
            <a:avLst/>
          </a:prstGeom>
        </p:spPr>
      </p:pic>
    </p:spTree>
    <p:extLst>
      <p:ext uri="{BB962C8B-B14F-4D97-AF65-F5344CB8AC3E}">
        <p14:creationId xmlns:p14="http://schemas.microsoft.com/office/powerpoint/2010/main" val="14543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http://nunit.org/</a:t>
            </a:r>
          </a:p>
          <a:p>
            <a:pPr algn="r"/>
            <a:r>
              <a:rPr lang="en-US" sz="1200" dirty="0">
                <a:latin typeface="+mj-lt"/>
                <a:cs typeface="Calibri" pitchFamily="34" charset="0"/>
              </a:rPr>
              <a:t>https://xunit.github.io/</a:t>
            </a:r>
          </a:p>
        </p:txBody>
      </p:sp>
      <p:pic>
        <p:nvPicPr>
          <p:cNvPr id="7" name="Graphic 6">
            <a:extLst>
              <a:ext uri="{FF2B5EF4-FFF2-40B4-BE49-F238E27FC236}">
                <a16:creationId xmlns:a16="http://schemas.microsoft.com/office/drawing/2014/main" id="{9E75A2FB-4CF3-4FA3-81CD-CE01DC862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912" y="1649986"/>
            <a:ext cx="4948173" cy="2019663"/>
          </a:xfrm>
          <a:prstGeom prst="rect">
            <a:avLst/>
          </a:prstGeom>
        </p:spPr>
      </p:pic>
      <p:pic>
        <p:nvPicPr>
          <p:cNvPr id="8" name="Graphic 7">
            <a:extLst>
              <a:ext uri="{FF2B5EF4-FFF2-40B4-BE49-F238E27FC236}">
                <a16:creationId xmlns:a16="http://schemas.microsoft.com/office/drawing/2014/main" id="{BCBD1559-8B51-4ED4-8EB0-7CD8F51D32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4810" y="4668050"/>
            <a:ext cx="6002378" cy="1158875"/>
          </a:xfrm>
          <a:prstGeom prst="rect">
            <a:avLst/>
          </a:prstGeom>
        </p:spPr>
      </p:pic>
    </p:spTree>
    <p:extLst>
      <p:ext uri="{BB962C8B-B14F-4D97-AF65-F5344CB8AC3E}">
        <p14:creationId xmlns:p14="http://schemas.microsoft.com/office/powerpoint/2010/main" val="95723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7448E800-1C5A-4745-A67B-68630240013F}"/>
              </a:ext>
            </a:extLst>
          </p:cNvPr>
          <p:cNvPicPr>
            <a:picLocks noChangeAspect="1"/>
          </p:cNvPicPr>
          <p:nvPr/>
        </p:nvPicPr>
        <p:blipFill>
          <a:blip r:embed="rId3"/>
          <a:stretch>
            <a:fillRect/>
          </a:stretch>
        </p:blipFill>
        <p:spPr>
          <a:xfrm>
            <a:off x="324855" y="1465644"/>
            <a:ext cx="8373644" cy="3019846"/>
          </a:xfrm>
          <a:prstGeom prst="rect">
            <a:avLst/>
          </a:prstGeom>
          <a:ln>
            <a:solidFill>
              <a:schemeClr val="accent1">
                <a:shade val="50000"/>
              </a:schemeClr>
            </a:solidFill>
          </a:ln>
        </p:spPr>
      </p:pic>
      <p:pic>
        <p:nvPicPr>
          <p:cNvPr id="9" name="Picture 8">
            <a:extLst>
              <a:ext uri="{FF2B5EF4-FFF2-40B4-BE49-F238E27FC236}">
                <a16:creationId xmlns:a16="http://schemas.microsoft.com/office/drawing/2014/main" id="{8CE53A50-B8C1-4808-9B77-0E559652184A}"/>
              </a:ext>
            </a:extLst>
          </p:cNvPr>
          <p:cNvPicPr>
            <a:picLocks noChangeAspect="1"/>
          </p:cNvPicPr>
          <p:nvPr/>
        </p:nvPicPr>
        <p:blipFill>
          <a:blip r:embed="rId4"/>
          <a:stretch>
            <a:fillRect/>
          </a:stretch>
        </p:blipFill>
        <p:spPr>
          <a:xfrm>
            <a:off x="3723438" y="2994031"/>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353953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https://www.visualstudio.com/vs/devops/</a:t>
            </a:r>
          </a:p>
          <a:p>
            <a:pPr algn="r"/>
            <a:r>
              <a:rPr lang="en-US" sz="1200" dirty="0">
                <a:latin typeface="+mj-lt"/>
                <a:cs typeface="Calibri" pitchFamily="34" charset="0"/>
              </a:rPr>
              <a:t>https://desktop.github.com/</a:t>
            </a:r>
          </a:p>
        </p:txBody>
      </p:sp>
      <p:pic>
        <p:nvPicPr>
          <p:cNvPr id="6" name="Picture 5">
            <a:extLst>
              <a:ext uri="{FF2B5EF4-FFF2-40B4-BE49-F238E27FC236}">
                <a16:creationId xmlns:a16="http://schemas.microsoft.com/office/drawing/2014/main" id="{12999C69-3EBC-4BE1-9CFF-66BD4AC8A43C}"/>
              </a:ext>
            </a:extLst>
          </p:cNvPr>
          <p:cNvPicPr>
            <a:picLocks noChangeAspect="1"/>
          </p:cNvPicPr>
          <p:nvPr/>
        </p:nvPicPr>
        <p:blipFill>
          <a:blip r:embed="rId3"/>
          <a:stretch>
            <a:fillRect/>
          </a:stretch>
        </p:blipFill>
        <p:spPr>
          <a:xfrm>
            <a:off x="5401258" y="2161736"/>
            <a:ext cx="6237821" cy="3447216"/>
          </a:xfrm>
          <a:prstGeom prst="rect">
            <a:avLst/>
          </a:prstGeom>
        </p:spPr>
      </p:pic>
      <p:pic>
        <p:nvPicPr>
          <p:cNvPr id="9" name="Picture 8">
            <a:extLst>
              <a:ext uri="{FF2B5EF4-FFF2-40B4-BE49-F238E27FC236}">
                <a16:creationId xmlns:a16="http://schemas.microsoft.com/office/drawing/2014/main" id="{1107666B-F71C-4A3A-8BD2-2C59CE629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39" y="1175286"/>
            <a:ext cx="4924563" cy="2710058"/>
          </a:xfrm>
          <a:prstGeom prst="rect">
            <a:avLst/>
          </a:prstGeom>
        </p:spPr>
      </p:pic>
      <p:pic>
        <p:nvPicPr>
          <p:cNvPr id="10" name="Picture 9">
            <a:extLst>
              <a:ext uri="{FF2B5EF4-FFF2-40B4-BE49-F238E27FC236}">
                <a16:creationId xmlns:a16="http://schemas.microsoft.com/office/drawing/2014/main" id="{1BDA2195-288E-4961-8163-966BA4C398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79" y="3384837"/>
            <a:ext cx="4924563" cy="2710058"/>
          </a:xfrm>
          <a:prstGeom prst="rect">
            <a:avLst/>
          </a:prstGeom>
        </p:spPr>
      </p:pic>
    </p:spTree>
    <p:extLst>
      <p:ext uri="{BB962C8B-B14F-4D97-AF65-F5344CB8AC3E}">
        <p14:creationId xmlns:p14="http://schemas.microsoft.com/office/powerpoint/2010/main" val="155997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a:p>
            <a:pPr algn="r"/>
            <a:r>
              <a:rPr lang="en-US" sz="1200" dirty="0">
                <a:latin typeface="+mj-lt"/>
                <a:cs typeface="Calibri" pitchFamily="34" charset="0"/>
              </a:rPr>
              <a:t>https://grist.files.wordpress.com/2010/09/charlie-brown-football.gif</a:t>
            </a:r>
          </a:p>
          <a:p>
            <a:pPr algn="r"/>
            <a:r>
              <a:rPr lang="en-US" sz="1200" dirty="0">
                <a:latin typeface="+mj-lt"/>
                <a:cs typeface="Calibri" pitchFamily="34" charset="0"/>
              </a:rPr>
              <a:t>http://www.trbimg.com/img-5888c4de/turbine/ct-sick-kids-home-from-school-20170125</a:t>
            </a:r>
          </a:p>
        </p:txBody>
      </p:sp>
      <p:pic>
        <p:nvPicPr>
          <p:cNvPr id="6" name="Picture 2">
            <a:extLst>
              <a:ext uri="{FF2B5EF4-FFF2-40B4-BE49-F238E27FC236}">
                <a16:creationId xmlns:a16="http://schemas.microsoft.com/office/drawing/2014/main" id="{D9EBCA87-D426-4CF9-A61F-17E5E10DE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41" y="2411329"/>
            <a:ext cx="3063238" cy="314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7FE03747-B943-49B9-971E-E5336689F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380" y="2714214"/>
            <a:ext cx="3779794" cy="2554287"/>
          </a:xfrm>
          <a:prstGeom prst="rect">
            <a:avLst/>
          </a:prstGeom>
        </p:spPr>
      </p:pic>
      <p:pic>
        <p:nvPicPr>
          <p:cNvPr id="10" name="Picture 9">
            <a:extLst>
              <a:ext uri="{FF2B5EF4-FFF2-40B4-BE49-F238E27FC236}">
                <a16:creationId xmlns:a16="http://schemas.microsoft.com/office/drawing/2014/main" id="{0A89A041-07F9-47C7-BD9C-8306F6075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1875" y="2566217"/>
            <a:ext cx="3878679" cy="2835148"/>
          </a:xfrm>
          <a:prstGeom prst="rect">
            <a:avLst/>
          </a:prstGeom>
        </p:spPr>
      </p:pic>
    </p:spTree>
    <p:extLst>
      <p:ext uri="{BB962C8B-B14F-4D97-AF65-F5344CB8AC3E}">
        <p14:creationId xmlns:p14="http://schemas.microsoft.com/office/powerpoint/2010/main" val="739168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7" name="Rectangle 6">
            <a:extLst>
              <a:ext uri="{FF2B5EF4-FFF2-40B4-BE49-F238E27FC236}">
                <a16:creationId xmlns:a16="http://schemas.microsoft.com/office/drawing/2014/main" id="{FCE00089-1A45-4CEE-8F69-2BE0757B89BF}"/>
              </a:ext>
            </a:extLst>
          </p:cNvPr>
          <p:cNvSpPr/>
          <p:nvPr/>
        </p:nvSpPr>
        <p:spPr>
          <a:xfrm>
            <a:off x="2424701" y="1817677"/>
            <a:ext cx="6945359" cy="954107"/>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Customer Get(</a:t>
            </a:r>
            <a:r>
              <a:rPr lang="en-US" sz="2800" dirty="0" err="1">
                <a:latin typeface="Cascadia Code" panose="020B0609020000020004" pitchFamily="49" charset="0"/>
                <a:cs typeface="Cascadia Code" panose="020B0609020000020004" pitchFamily="49" charset="0"/>
              </a:rPr>
              <a:t>int</a:t>
            </a:r>
            <a:r>
              <a:rPr lang="en-US" sz="2800" dirty="0">
                <a:latin typeface="Cascadia Code" panose="020B0609020000020004" pitchFamily="49" charset="0"/>
                <a:cs typeface="Cascadia Code" panose="020B0609020000020004" pitchFamily="49" charset="0"/>
              </a:rPr>
              <a:t> id) =&gt;</a:t>
            </a:r>
          </a:p>
          <a:p>
            <a:r>
              <a:rPr lang="en-US" sz="2800" dirty="0">
                <a:latin typeface="Cascadia Code" panose="020B0609020000020004" pitchFamily="49" charset="0"/>
                <a:cs typeface="Cascadia Code" panose="020B0609020000020004" pitchFamily="49" charset="0"/>
              </a:rPr>
              <a:t>  new </a:t>
            </a:r>
            <a:r>
              <a:rPr lang="en-US" sz="2800" dirty="0" err="1">
                <a:latin typeface="Cascadia Code" panose="020B0609020000020004" pitchFamily="49" charset="0"/>
                <a:cs typeface="Cascadia Code" panose="020B0609020000020004" pitchFamily="49" charset="0"/>
              </a:rPr>
              <a:t>CustomerService</a:t>
            </a:r>
            <a:r>
              <a:rPr lang="en-US" sz="2800" dirty="0">
                <a:latin typeface="Cascadia Code" panose="020B0609020000020004" pitchFamily="49" charset="0"/>
                <a:cs typeface="Cascadia Code" panose="020B0609020000020004" pitchFamily="49" charset="0"/>
              </a:rPr>
              <a:t>().Get(id);</a:t>
            </a:r>
          </a:p>
        </p:txBody>
      </p:sp>
      <p:sp>
        <p:nvSpPr>
          <p:cNvPr id="8" name="Rectangle 7">
            <a:extLst>
              <a:ext uri="{FF2B5EF4-FFF2-40B4-BE49-F238E27FC236}">
                <a16:creationId xmlns:a16="http://schemas.microsoft.com/office/drawing/2014/main" id="{BB2CA6FC-B83B-4423-BB16-345BE277B79C}"/>
              </a:ext>
            </a:extLst>
          </p:cNvPr>
          <p:cNvSpPr/>
          <p:nvPr/>
        </p:nvSpPr>
        <p:spPr>
          <a:xfrm>
            <a:off x="2763748" y="3949380"/>
            <a:ext cx="6300242" cy="954107"/>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class </a:t>
            </a:r>
            <a:r>
              <a:rPr lang="en-US" sz="2800" dirty="0" err="1">
                <a:latin typeface="Cascadia Code" panose="020B0609020000020004" pitchFamily="49" charset="0"/>
                <a:cs typeface="Cascadia Code" panose="020B0609020000020004" pitchFamily="49" charset="0"/>
              </a:rPr>
              <a:t>CustomerService</a:t>
            </a:r>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  : </a:t>
            </a:r>
            <a:r>
              <a:rPr lang="en-US" sz="2800" dirty="0" err="1">
                <a:latin typeface="Cascadia Code" panose="020B0609020000020004" pitchFamily="49" charset="0"/>
                <a:cs typeface="Cascadia Code" panose="020B0609020000020004" pitchFamily="49" charset="0"/>
              </a:rPr>
              <a:t>IDisposable</a:t>
            </a:r>
            <a:r>
              <a:rPr lang="en-US" sz="2800" dirty="0">
                <a:latin typeface="Cascadia Code" panose="020B0609020000020004" pitchFamily="49" charset="0"/>
                <a:cs typeface="Cascadia Code" panose="020B0609020000020004" pitchFamily="49" charset="0"/>
              </a:rPr>
              <a:t> { /* ... */ }</a:t>
            </a:r>
          </a:p>
        </p:txBody>
      </p:sp>
      <p:cxnSp>
        <p:nvCxnSpPr>
          <p:cNvPr id="11" name="Connector: Elbow 10">
            <a:extLst>
              <a:ext uri="{FF2B5EF4-FFF2-40B4-BE49-F238E27FC236}">
                <a16:creationId xmlns:a16="http://schemas.microsoft.com/office/drawing/2014/main" id="{1C11A8F9-6CE1-4171-B151-9D502522E964}"/>
              </a:ext>
            </a:extLst>
          </p:cNvPr>
          <p:cNvCxnSpPr>
            <a:cxnSpLocks/>
            <a:stCxn id="8" idx="0"/>
          </p:cNvCxnSpPr>
          <p:nvPr/>
        </p:nvCxnSpPr>
        <p:spPr>
          <a:xfrm rot="16200000" flipV="1">
            <a:off x="5111337" y="3146848"/>
            <a:ext cx="1177596" cy="42746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84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78EE11E4-F1A2-4141-B5E1-352BBF3270EA}"/>
              </a:ext>
            </a:extLst>
          </p:cNvPr>
          <p:cNvSpPr/>
          <p:nvPr/>
        </p:nvSpPr>
        <p:spPr>
          <a:xfrm>
            <a:off x="2691129" y="1970076"/>
            <a:ext cx="7069319" cy="523220"/>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if(</a:t>
            </a:r>
            <a:r>
              <a:rPr lang="en-US" sz="2800" dirty="0" err="1">
                <a:latin typeface="Cascadia Code" panose="020B0609020000020004" pitchFamily="49" charset="0"/>
                <a:cs typeface="Cascadia Code" panose="020B0609020000020004" pitchFamily="49" charset="0"/>
              </a:rPr>
              <a:t>Program.GetNames</a:t>
            </a:r>
            <a:r>
              <a:rPr lang="en-US" sz="2800" dirty="0">
                <a:latin typeface="Cascadia Code" panose="020B0609020000020004" pitchFamily="49" charset="0"/>
                <a:cs typeface="Cascadia Code" panose="020B0609020000020004" pitchFamily="49" charset="0"/>
              </a:rPr>
              <a:t>().Count() &gt; 2</a:t>
            </a:r>
          </a:p>
        </p:txBody>
      </p:sp>
      <p:sp>
        <p:nvSpPr>
          <p:cNvPr id="9" name="Rectangle 8">
            <a:extLst>
              <a:ext uri="{FF2B5EF4-FFF2-40B4-BE49-F238E27FC236}">
                <a16:creationId xmlns:a16="http://schemas.microsoft.com/office/drawing/2014/main" id="{34FA27EC-8B39-4A80-A930-B29A1688105F}"/>
              </a:ext>
            </a:extLst>
          </p:cNvPr>
          <p:cNvSpPr/>
          <p:nvPr/>
        </p:nvSpPr>
        <p:spPr>
          <a:xfrm>
            <a:off x="2336800" y="4031896"/>
            <a:ext cx="8140036" cy="523220"/>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private static List&lt;string&gt; </a:t>
            </a:r>
            <a:r>
              <a:rPr lang="en-US" sz="2800" dirty="0" err="1">
                <a:latin typeface="Cascadia Code" panose="020B0609020000020004" pitchFamily="49" charset="0"/>
                <a:cs typeface="Cascadia Code" panose="020B0609020000020004" pitchFamily="49" charset="0"/>
              </a:rPr>
              <a:t>GetNames</a:t>
            </a:r>
            <a:r>
              <a:rPr lang="en-US" sz="2800" dirty="0">
                <a:latin typeface="Cascadia Code" panose="020B0609020000020004" pitchFamily="49" charset="0"/>
                <a:cs typeface="Cascadia Code" panose="020B0609020000020004" pitchFamily="49" charset="0"/>
              </a:rPr>
              <a:t>()</a:t>
            </a:r>
          </a:p>
        </p:txBody>
      </p:sp>
      <p:cxnSp>
        <p:nvCxnSpPr>
          <p:cNvPr id="10" name="Connector: Elbow 9">
            <a:extLst>
              <a:ext uri="{FF2B5EF4-FFF2-40B4-BE49-F238E27FC236}">
                <a16:creationId xmlns:a16="http://schemas.microsoft.com/office/drawing/2014/main" id="{030B00F4-FAFD-46F3-B467-DC11E5416C6D}"/>
              </a:ext>
            </a:extLst>
          </p:cNvPr>
          <p:cNvCxnSpPr>
            <a:cxnSpLocks/>
          </p:cNvCxnSpPr>
          <p:nvPr/>
        </p:nvCxnSpPr>
        <p:spPr>
          <a:xfrm rot="5400000" flipH="1" flipV="1">
            <a:off x="6467017" y="2550369"/>
            <a:ext cx="1538600" cy="142445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a:p>
            <a:pPr algn="r"/>
            <a:r>
              <a:rPr lang="en-US" sz="1200" dirty="0">
                <a:latin typeface="+mj-lt"/>
                <a:cs typeface="Calibri" pitchFamily="34" charset="0"/>
              </a:rPr>
              <a:t>https://www.hanselman.com/blog/DoTheyDeserveTheGiftOfYourKeystrokes.aspx</a:t>
            </a:r>
          </a:p>
        </p:txBody>
      </p:sp>
      <p:pic>
        <p:nvPicPr>
          <p:cNvPr id="6" name="Picture 5">
            <a:extLst>
              <a:ext uri="{FF2B5EF4-FFF2-40B4-BE49-F238E27FC236}">
                <a16:creationId xmlns:a16="http://schemas.microsoft.com/office/drawing/2014/main" id="{200B8679-2C41-417D-96E8-FAE4839CA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0562" y="1259136"/>
            <a:ext cx="5610875" cy="4183499"/>
          </a:xfrm>
          <a:prstGeom prst="rect">
            <a:avLst/>
          </a:prstGeom>
        </p:spPr>
      </p:pic>
      <p:sp>
        <p:nvSpPr>
          <p:cNvPr id="9" name="Rectangle 8">
            <a:extLst>
              <a:ext uri="{FF2B5EF4-FFF2-40B4-BE49-F238E27FC236}">
                <a16:creationId xmlns:a16="http://schemas.microsoft.com/office/drawing/2014/main" id="{7EC10777-A4F6-4DAE-8B08-914D19A25DF4}"/>
              </a:ext>
            </a:extLst>
          </p:cNvPr>
          <p:cNvSpPr/>
          <p:nvPr/>
        </p:nvSpPr>
        <p:spPr>
          <a:xfrm>
            <a:off x="822960" y="5524827"/>
            <a:ext cx="10617200" cy="461665"/>
          </a:xfrm>
          <a:prstGeom prst="rect">
            <a:avLst/>
          </a:prstGeom>
        </p:spPr>
        <p:txBody>
          <a:bodyPr wrap="square">
            <a:spAutoFit/>
          </a:bodyPr>
          <a:lstStyle/>
          <a:p>
            <a:pPr algn="ctr"/>
            <a:r>
              <a:rPr lang="en-US" sz="2400" dirty="0"/>
              <a:t>There are a finite number of keystrokes left in your hands before you die.</a:t>
            </a:r>
          </a:p>
        </p:txBody>
      </p:sp>
    </p:spTree>
    <p:extLst>
      <p:ext uri="{BB962C8B-B14F-4D97-AF65-F5344CB8AC3E}">
        <p14:creationId xmlns:p14="http://schemas.microsoft.com/office/powerpoint/2010/main" val="2033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https://msdn.microsoft.com/en-us/library/bb429476(v=vs.80).aspx</a:t>
            </a:r>
          </a:p>
          <a:p>
            <a:pPr algn="r"/>
            <a:r>
              <a:rPr lang="en-US" sz="1200" dirty="0">
                <a:latin typeface="+mj-lt"/>
                <a:cs typeface="Calibri" pitchFamily="34" charset="0"/>
              </a:rPr>
              <a:t>https://blogs.msdn.microsoft.com/codeanalysis/2010/07/26/fxcop-10-0-is-available/</a:t>
            </a:r>
          </a:p>
        </p:txBody>
      </p:sp>
      <p:pic>
        <p:nvPicPr>
          <p:cNvPr id="7" name="Picture 2">
            <a:extLst>
              <a:ext uri="{FF2B5EF4-FFF2-40B4-BE49-F238E27FC236}">
                <a16:creationId xmlns:a16="http://schemas.microsoft.com/office/drawing/2014/main" id="{313474CE-FF67-4242-A088-528F6AE4D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151" y="1549927"/>
            <a:ext cx="5837698" cy="441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78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6040D14D-3151-4023-8803-62DEEDC33E83}"/>
              </a:ext>
            </a:extLst>
          </p:cNvPr>
          <p:cNvPicPr>
            <a:picLocks noChangeAspect="1"/>
          </p:cNvPicPr>
          <p:nvPr/>
        </p:nvPicPr>
        <p:blipFill>
          <a:blip r:embed="rId3"/>
          <a:stretch>
            <a:fillRect/>
          </a:stretch>
        </p:blipFill>
        <p:spPr>
          <a:xfrm>
            <a:off x="1596251" y="1901290"/>
            <a:ext cx="8999497" cy="3836247"/>
          </a:xfrm>
          <a:prstGeom prst="rect">
            <a:avLst/>
          </a:prstGeom>
        </p:spPr>
      </p:pic>
    </p:spTree>
    <p:extLst>
      <p:ext uri="{BB962C8B-B14F-4D97-AF65-F5344CB8AC3E}">
        <p14:creationId xmlns:p14="http://schemas.microsoft.com/office/powerpoint/2010/main" val="314874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5B6B29EB-35F8-459B-8A5B-3CC53B0803E8}"/>
              </a:ext>
            </a:extLst>
          </p:cNvPr>
          <p:cNvSpPr/>
          <p:nvPr/>
        </p:nvSpPr>
        <p:spPr>
          <a:xfrm>
            <a:off x="22860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3A19D809-7005-4B31-9F04-2CAD698E16CE}"/>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7" name="Rounded Rectangle 7">
            <a:extLst>
              <a:ext uri="{FF2B5EF4-FFF2-40B4-BE49-F238E27FC236}">
                <a16:creationId xmlns:a16="http://schemas.microsoft.com/office/drawing/2014/main" id="{8DAF13A3-B460-43F4-90D8-EFD840416503}"/>
              </a:ext>
            </a:extLst>
          </p:cNvPr>
          <p:cNvSpPr/>
          <p:nvPr/>
        </p:nvSpPr>
        <p:spPr>
          <a:xfrm>
            <a:off x="65532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8" name="Rounded Rectangle 9">
            <a:extLst>
              <a:ext uri="{FF2B5EF4-FFF2-40B4-BE49-F238E27FC236}">
                <a16:creationId xmlns:a16="http://schemas.microsoft.com/office/drawing/2014/main" id="{E620A05D-11FB-4A5F-8075-9DF778903804}"/>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9" name="Straight Arrow Connector 8">
            <a:extLst>
              <a:ext uri="{FF2B5EF4-FFF2-40B4-BE49-F238E27FC236}">
                <a16:creationId xmlns:a16="http://schemas.microsoft.com/office/drawing/2014/main" id="{E4A98DC6-63FA-41C2-AA64-11B9EC9FA317}"/>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4F33F40-7620-41E2-A1F5-81E552AB616C}"/>
              </a:ext>
            </a:extLst>
          </p:cNvPr>
          <p:cNvCxnSpPr>
            <a:stCxn id="5" idx="3"/>
            <a:endCxn id="7"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5A58B7F-4BFC-41A1-80DB-6BAA9E8C9669}"/>
              </a:ext>
            </a:extLst>
          </p:cNvPr>
          <p:cNvCxnSpPr>
            <a:stCxn id="7" idx="3"/>
            <a:endCxn id="8"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0CDD5FF-6CDC-4EE2-B38D-9284D1A76A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31" y="1734301"/>
            <a:ext cx="1303337" cy="1299099"/>
          </a:xfrm>
          <a:prstGeom prst="rect">
            <a:avLst/>
          </a:prstGeom>
        </p:spPr>
      </p:pic>
      <p:sp>
        <p:nvSpPr>
          <p:cNvPr id="13" name="Rectangle 12">
            <a:extLst>
              <a:ext uri="{FF2B5EF4-FFF2-40B4-BE49-F238E27FC236}">
                <a16:creationId xmlns:a16="http://schemas.microsoft.com/office/drawing/2014/main" id="{1B1DC53A-D9EB-41F8-B27E-986A2C87CD9B}"/>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3028112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13" name="Rectangle 12">
            <a:extLst>
              <a:ext uri="{FF2B5EF4-FFF2-40B4-BE49-F238E27FC236}">
                <a16:creationId xmlns:a16="http://schemas.microsoft.com/office/drawing/2014/main" id="{1B1DC53A-D9EB-41F8-B27E-986A2C87CD9B}"/>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
        <p:nvSpPr>
          <p:cNvPr id="14" name="Rounded Rectangle 1">
            <a:extLst>
              <a:ext uri="{FF2B5EF4-FFF2-40B4-BE49-F238E27FC236}">
                <a16:creationId xmlns:a16="http://schemas.microsoft.com/office/drawing/2014/main" id="{F5405DCB-3FE2-4D2E-B164-EF2FB8B430AD}"/>
              </a:ext>
            </a:extLst>
          </p:cNvPr>
          <p:cNvSpPr/>
          <p:nvPr/>
        </p:nvSpPr>
        <p:spPr>
          <a:xfrm>
            <a:off x="22860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15" name="Rounded Rectangle 5">
            <a:extLst>
              <a:ext uri="{FF2B5EF4-FFF2-40B4-BE49-F238E27FC236}">
                <a16:creationId xmlns:a16="http://schemas.microsoft.com/office/drawing/2014/main" id="{6006BD64-EDAB-41A8-A1D7-3906EF8C4575}"/>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16" name="Rounded Rectangle 7">
            <a:extLst>
              <a:ext uri="{FF2B5EF4-FFF2-40B4-BE49-F238E27FC236}">
                <a16:creationId xmlns:a16="http://schemas.microsoft.com/office/drawing/2014/main" id="{59232D16-148F-4D0B-A7C5-C319E9B198DD}"/>
              </a:ext>
            </a:extLst>
          </p:cNvPr>
          <p:cNvSpPr/>
          <p:nvPr/>
        </p:nvSpPr>
        <p:spPr>
          <a:xfrm>
            <a:off x="6553200" y="3281680"/>
            <a:ext cx="1676400" cy="1676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17" name="Rounded Rectangle 9">
            <a:extLst>
              <a:ext uri="{FF2B5EF4-FFF2-40B4-BE49-F238E27FC236}">
                <a16:creationId xmlns:a16="http://schemas.microsoft.com/office/drawing/2014/main" id="{744EEFE2-B05C-4E98-8DCF-BD18409F9A9E}"/>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18" name="Straight Arrow Connector 17">
            <a:extLst>
              <a:ext uri="{FF2B5EF4-FFF2-40B4-BE49-F238E27FC236}">
                <a16:creationId xmlns:a16="http://schemas.microsoft.com/office/drawing/2014/main" id="{A999E362-B7E0-4ABC-B6AE-889C72F59E3F}"/>
              </a:ext>
            </a:extLst>
          </p:cNvPr>
          <p:cNvCxnSpPr>
            <a:stCxn id="14" idx="3"/>
            <a:endCxn id="1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7C1E19-2896-4FF7-B9A5-4A6E129544E3}"/>
              </a:ext>
            </a:extLst>
          </p:cNvPr>
          <p:cNvCxnSpPr>
            <a:stCxn id="15" idx="3"/>
            <a:endCxn id="1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A49B06-AA78-4D32-BEA8-AAD635BA620F}"/>
              </a:ext>
            </a:extLst>
          </p:cNvPr>
          <p:cNvCxnSpPr>
            <a:stCxn id="16" idx="3"/>
            <a:endCxn id="1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72CF9CF-E7B6-47AF-929E-BA2F76155B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531" y="1734301"/>
            <a:ext cx="1303337" cy="1299099"/>
          </a:xfrm>
          <a:prstGeom prst="rect">
            <a:avLst/>
          </a:prstGeom>
        </p:spPr>
      </p:pic>
    </p:spTree>
    <p:extLst>
      <p:ext uri="{BB962C8B-B14F-4D97-AF65-F5344CB8AC3E}">
        <p14:creationId xmlns:p14="http://schemas.microsoft.com/office/powerpoint/2010/main" val="190315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a:p>
            <a:pPr algn="r"/>
            <a:r>
              <a:rPr lang="en-US" sz="1200" dirty="0">
                <a:latin typeface="+mj-lt"/>
                <a:cs typeface="Calibri" pitchFamily="34" charset="0"/>
              </a:rPr>
              <a:t>https://github.com/dotnet/roslyn</a:t>
            </a:r>
          </a:p>
        </p:txBody>
      </p:sp>
      <p:pic>
        <p:nvPicPr>
          <p:cNvPr id="7" name="Picture 8" descr="roslyn_kuhlenh.png">
            <a:extLst>
              <a:ext uri="{FF2B5EF4-FFF2-40B4-BE49-F238E27FC236}">
                <a16:creationId xmlns:a16="http://schemas.microsoft.com/office/drawing/2014/main" id="{DBB002B2-4D21-4ABE-8526-B5077184D7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310" y="895011"/>
            <a:ext cx="2921379" cy="1619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C654145-95FC-40D3-BD45-E52F75DEDD04}"/>
              </a:ext>
            </a:extLst>
          </p:cNvPr>
          <p:cNvPicPr>
            <a:picLocks noChangeAspect="1"/>
          </p:cNvPicPr>
          <p:nvPr/>
        </p:nvPicPr>
        <p:blipFill>
          <a:blip r:embed="rId4"/>
          <a:stretch>
            <a:fillRect/>
          </a:stretch>
        </p:blipFill>
        <p:spPr>
          <a:xfrm>
            <a:off x="2071432" y="2614120"/>
            <a:ext cx="8211696" cy="3238952"/>
          </a:xfrm>
          <a:prstGeom prst="rect">
            <a:avLst/>
          </a:prstGeom>
        </p:spPr>
      </p:pic>
    </p:spTree>
    <p:extLst>
      <p:ext uri="{BB962C8B-B14F-4D97-AF65-F5344CB8AC3E}">
        <p14:creationId xmlns:p14="http://schemas.microsoft.com/office/powerpoint/2010/main" val="1533097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6" name="Picture 5">
            <a:extLst>
              <a:ext uri="{FF2B5EF4-FFF2-40B4-BE49-F238E27FC236}">
                <a16:creationId xmlns:a16="http://schemas.microsoft.com/office/drawing/2014/main" id="{443AC05B-C3BC-47A5-844B-732F25E2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374" y="1166627"/>
            <a:ext cx="5717252" cy="4899366"/>
          </a:xfrm>
          <a:prstGeom prst="rect">
            <a:avLst/>
          </a:prstGeom>
        </p:spPr>
      </p:pic>
    </p:spTree>
    <p:extLst>
      <p:ext uri="{BB962C8B-B14F-4D97-AF65-F5344CB8AC3E}">
        <p14:creationId xmlns:p14="http://schemas.microsoft.com/office/powerpoint/2010/main" val="4077820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pic>
        <p:nvPicPr>
          <p:cNvPr id="7" name="Picture 6">
            <a:extLst>
              <a:ext uri="{FF2B5EF4-FFF2-40B4-BE49-F238E27FC236}">
                <a16:creationId xmlns:a16="http://schemas.microsoft.com/office/drawing/2014/main" id="{B40C2AA3-CDBB-4400-A3C8-C105540A953E}"/>
              </a:ext>
            </a:extLst>
          </p:cNvPr>
          <p:cNvPicPr>
            <a:picLocks noChangeAspect="1"/>
          </p:cNvPicPr>
          <p:nvPr/>
        </p:nvPicPr>
        <p:blipFill>
          <a:blip r:embed="rId3"/>
          <a:stretch>
            <a:fillRect/>
          </a:stretch>
        </p:blipFill>
        <p:spPr>
          <a:xfrm>
            <a:off x="654556" y="1612133"/>
            <a:ext cx="6392167" cy="3686689"/>
          </a:xfrm>
          <a:prstGeom prst="rect">
            <a:avLst/>
          </a:prstGeom>
          <a:ln>
            <a:solidFill>
              <a:schemeClr val="accent1">
                <a:shade val="50000"/>
              </a:schemeClr>
            </a:solidFill>
          </a:ln>
        </p:spPr>
      </p:pic>
      <p:pic>
        <p:nvPicPr>
          <p:cNvPr id="8" name="Picture 7">
            <a:extLst>
              <a:ext uri="{FF2B5EF4-FFF2-40B4-BE49-F238E27FC236}">
                <a16:creationId xmlns:a16="http://schemas.microsoft.com/office/drawing/2014/main" id="{32949305-B501-478F-877F-05A283131C12}"/>
              </a:ext>
            </a:extLst>
          </p:cNvPr>
          <p:cNvPicPr>
            <a:picLocks noChangeAspect="1"/>
          </p:cNvPicPr>
          <p:nvPr/>
        </p:nvPicPr>
        <p:blipFill>
          <a:blip r:embed="rId4"/>
          <a:stretch>
            <a:fillRect/>
          </a:stretch>
        </p:blipFill>
        <p:spPr>
          <a:xfrm>
            <a:off x="5467251" y="2255033"/>
            <a:ext cx="6344535" cy="4229690"/>
          </a:xfrm>
          <a:prstGeom prst="rect">
            <a:avLst/>
          </a:prstGeom>
          <a:ln>
            <a:solidFill>
              <a:schemeClr val="accent1">
                <a:shade val="50000"/>
              </a:schemeClr>
            </a:solidFill>
          </a:ln>
        </p:spPr>
      </p:pic>
    </p:spTree>
    <p:extLst>
      <p:ext uri="{BB962C8B-B14F-4D97-AF65-F5344CB8AC3E}">
        <p14:creationId xmlns:p14="http://schemas.microsoft.com/office/powerpoint/2010/main" val="212000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pic>
        <p:nvPicPr>
          <p:cNvPr id="7" name="Picture 6">
            <a:extLst>
              <a:ext uri="{FF2B5EF4-FFF2-40B4-BE49-F238E27FC236}">
                <a16:creationId xmlns:a16="http://schemas.microsoft.com/office/drawing/2014/main" id="{2B0276DE-8CFA-408D-ACB7-7E24CDFBE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137" y="1736705"/>
            <a:ext cx="6181725" cy="4124325"/>
          </a:xfrm>
          <a:prstGeom prst="rect">
            <a:avLst/>
          </a:prstGeom>
        </p:spPr>
      </p:pic>
    </p:spTree>
    <p:extLst>
      <p:ext uri="{BB962C8B-B14F-4D97-AF65-F5344CB8AC3E}">
        <p14:creationId xmlns:p14="http://schemas.microsoft.com/office/powerpoint/2010/main" val="2039941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6" name="Picture 5">
            <a:extLst>
              <a:ext uri="{FF2B5EF4-FFF2-40B4-BE49-F238E27FC236}">
                <a16:creationId xmlns:a16="http://schemas.microsoft.com/office/drawing/2014/main" id="{4AE271FC-ABCE-4FC8-B09C-469DA7D00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14" y="1709582"/>
            <a:ext cx="9218571" cy="4178571"/>
          </a:xfrm>
          <a:prstGeom prst="rect">
            <a:avLst/>
          </a:prstGeom>
        </p:spPr>
      </p:pic>
    </p:spTree>
    <p:extLst>
      <p:ext uri="{BB962C8B-B14F-4D97-AF65-F5344CB8AC3E}">
        <p14:creationId xmlns:p14="http://schemas.microsoft.com/office/powerpoint/2010/main" val="3881086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7" name="Picture 6">
            <a:extLst>
              <a:ext uri="{FF2B5EF4-FFF2-40B4-BE49-F238E27FC236}">
                <a16:creationId xmlns:a16="http://schemas.microsoft.com/office/drawing/2014/main" id="{B6B95350-2B82-43C5-B00D-A6C541411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828" y="1690688"/>
            <a:ext cx="3070343" cy="4408698"/>
          </a:xfrm>
          <a:prstGeom prst="rect">
            <a:avLst/>
          </a:prstGeom>
        </p:spPr>
      </p:pic>
    </p:spTree>
    <p:extLst>
      <p:ext uri="{BB962C8B-B14F-4D97-AF65-F5344CB8AC3E}">
        <p14:creationId xmlns:p14="http://schemas.microsoft.com/office/powerpoint/2010/main" val="82961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https://www.youtube.com/watch?v=g3WtvzmKCQQ</a:t>
            </a:r>
          </a:p>
        </p:txBody>
      </p:sp>
      <p:pic>
        <p:nvPicPr>
          <p:cNvPr id="7" name="Picture 6">
            <a:extLst>
              <a:ext uri="{FF2B5EF4-FFF2-40B4-BE49-F238E27FC236}">
                <a16:creationId xmlns:a16="http://schemas.microsoft.com/office/drawing/2014/main" id="{5EA7BBEE-44E2-4462-8135-DF04825D837A}"/>
              </a:ext>
            </a:extLst>
          </p:cNvPr>
          <p:cNvPicPr>
            <a:picLocks noChangeAspect="1"/>
          </p:cNvPicPr>
          <p:nvPr/>
        </p:nvPicPr>
        <p:blipFill>
          <a:blip r:embed="rId3"/>
          <a:stretch>
            <a:fillRect/>
          </a:stretch>
        </p:blipFill>
        <p:spPr>
          <a:xfrm>
            <a:off x="531868" y="1511183"/>
            <a:ext cx="3807636" cy="1482167"/>
          </a:xfrm>
          <a:prstGeom prst="rect">
            <a:avLst/>
          </a:prstGeom>
        </p:spPr>
      </p:pic>
      <p:pic>
        <p:nvPicPr>
          <p:cNvPr id="8" name="Picture 7">
            <a:extLst>
              <a:ext uri="{FF2B5EF4-FFF2-40B4-BE49-F238E27FC236}">
                <a16:creationId xmlns:a16="http://schemas.microsoft.com/office/drawing/2014/main" id="{76B697E0-8F6F-49B3-AC30-25C814EF9209}"/>
              </a:ext>
            </a:extLst>
          </p:cNvPr>
          <p:cNvPicPr>
            <a:picLocks noChangeAspect="1"/>
          </p:cNvPicPr>
          <p:nvPr/>
        </p:nvPicPr>
        <p:blipFill>
          <a:blip r:embed="rId4"/>
          <a:stretch>
            <a:fillRect/>
          </a:stretch>
        </p:blipFill>
        <p:spPr>
          <a:xfrm>
            <a:off x="4531707" y="1270435"/>
            <a:ext cx="7240010" cy="2038635"/>
          </a:xfrm>
          <a:prstGeom prst="rect">
            <a:avLst/>
          </a:prstGeom>
        </p:spPr>
      </p:pic>
      <p:pic>
        <p:nvPicPr>
          <p:cNvPr id="9" name="Picture 8">
            <a:extLst>
              <a:ext uri="{FF2B5EF4-FFF2-40B4-BE49-F238E27FC236}">
                <a16:creationId xmlns:a16="http://schemas.microsoft.com/office/drawing/2014/main" id="{EFF2B9D8-CA41-448E-98B6-8609BF06093C}"/>
              </a:ext>
            </a:extLst>
          </p:cNvPr>
          <p:cNvPicPr>
            <a:picLocks noChangeAspect="1"/>
          </p:cNvPicPr>
          <p:nvPr/>
        </p:nvPicPr>
        <p:blipFill>
          <a:blip r:embed="rId5"/>
          <a:stretch>
            <a:fillRect/>
          </a:stretch>
        </p:blipFill>
        <p:spPr>
          <a:xfrm>
            <a:off x="1914666" y="2635192"/>
            <a:ext cx="8465409" cy="3575509"/>
          </a:xfrm>
          <a:prstGeom prst="rect">
            <a:avLst/>
          </a:prstGeom>
        </p:spPr>
      </p:pic>
    </p:spTree>
    <p:extLst>
      <p:ext uri="{BB962C8B-B14F-4D97-AF65-F5344CB8AC3E}">
        <p14:creationId xmlns:p14="http://schemas.microsoft.com/office/powerpoint/2010/main" val="177069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normAutofit lnSpcReduction="10000"/>
          </a:bodyPr>
          <a:lstStyle/>
          <a:p>
            <a:r>
              <a:rPr lang="en-US" dirty="0"/>
              <a:t>SonarQube (https://www.sonarqube.org/)</a:t>
            </a:r>
          </a:p>
          <a:p>
            <a:r>
              <a:rPr lang="en-US" dirty="0" err="1"/>
              <a:t>NDepend</a:t>
            </a:r>
            <a:r>
              <a:rPr lang="en-US" dirty="0"/>
              <a:t> (https://www.ndepend.com/)</a:t>
            </a:r>
          </a:p>
          <a:p>
            <a:r>
              <a:rPr lang="en-US" dirty="0"/>
              <a:t>Code Cracker (https://code-cracker.github.io/)</a:t>
            </a:r>
          </a:p>
          <a:p>
            <a:r>
              <a:rPr lang="en-US" dirty="0" err="1"/>
              <a:t>CodeIt.Right</a:t>
            </a:r>
            <a:r>
              <a:rPr lang="en-US" dirty="0"/>
              <a:t> (https://submain.com/products/codeit.right.aspx)</a:t>
            </a:r>
          </a:p>
          <a:p>
            <a:r>
              <a:rPr lang="en-US" dirty="0"/>
              <a:t>Refactoring Essentials (http://vsrefactoringessentials.com/)</a:t>
            </a:r>
          </a:p>
          <a:p>
            <a:r>
              <a:rPr lang="en-US" dirty="0"/>
              <a:t>PVS Studio (https://www.viva64.com/en/pvs-studio/)</a:t>
            </a:r>
          </a:p>
          <a:p>
            <a:r>
              <a:rPr lang="en-US" dirty="0" err="1"/>
              <a:t>Coverity</a:t>
            </a:r>
            <a:r>
              <a:rPr lang="en-US" dirty="0"/>
              <a:t> (https://scan.coverity.com/)</a:t>
            </a:r>
          </a:p>
          <a:p>
            <a:r>
              <a:rPr lang="en-US" dirty="0"/>
              <a:t>Puma Scan (https://www.pumascan.com/)</a:t>
            </a:r>
          </a:p>
          <a:p>
            <a:r>
              <a:rPr lang="en-US" dirty="0"/>
              <a:t>And many others…</a:t>
            </a:r>
          </a:p>
        </p:txBody>
      </p:sp>
    </p:spTree>
    <p:extLst>
      <p:ext uri="{BB962C8B-B14F-4D97-AF65-F5344CB8AC3E}">
        <p14:creationId xmlns:p14="http://schemas.microsoft.com/office/powerpoint/2010/main" val="1388140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9AA2-3B5B-404A-8EF1-8AB593E0DBDD}"/>
              </a:ext>
            </a:extLst>
          </p:cNvPr>
          <p:cNvSpPr>
            <a:spLocks noGrp="1"/>
          </p:cNvSpPr>
          <p:nvPr>
            <p:ph type="title"/>
          </p:nvPr>
        </p:nvSpPr>
        <p:spPr/>
        <p:txBody>
          <a:bodyPr/>
          <a:lstStyle/>
          <a:p>
            <a:r>
              <a:rPr lang="en-US" dirty="0"/>
              <a:t>Demo: Analyzing Code with .</a:t>
            </a:r>
            <a:r>
              <a:rPr lang="en-US" dirty="0" err="1"/>
              <a:t>editorconfig</a:t>
            </a:r>
            <a:r>
              <a:rPr lang="en-US" dirty="0"/>
              <a:t> and Analyzers</a:t>
            </a:r>
          </a:p>
        </p:txBody>
      </p:sp>
      <p:sp>
        <p:nvSpPr>
          <p:cNvPr id="3" name="Text Placeholder 2">
            <a:extLst>
              <a:ext uri="{FF2B5EF4-FFF2-40B4-BE49-F238E27FC236}">
                <a16:creationId xmlns:a16="http://schemas.microsoft.com/office/drawing/2014/main" id="{5B7F509E-A426-4030-B728-E63859049521}"/>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3024201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https://memegenerator.net/instance/81305253/what-if-i-told-you-what-if-i-told-you-that-you-could-write-your-own-analyzers</a:t>
            </a:r>
          </a:p>
        </p:txBody>
      </p:sp>
      <p:pic>
        <p:nvPicPr>
          <p:cNvPr id="6" name="Picture 2" descr="What If I Told You - What if i told you that you could write your own analyzers">
            <a:extLst>
              <a:ext uri="{FF2B5EF4-FFF2-40B4-BE49-F238E27FC236}">
                <a16:creationId xmlns:a16="http://schemas.microsoft.com/office/drawing/2014/main" id="{4D2AA3EE-B1FF-4EEF-AE1B-BA0555582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281" y="1473486"/>
            <a:ext cx="4437437" cy="443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64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sp>
        <p:nvSpPr>
          <p:cNvPr id="7" name="Rectangle 6">
            <a:extLst>
              <a:ext uri="{FF2B5EF4-FFF2-40B4-BE49-F238E27FC236}">
                <a16:creationId xmlns:a16="http://schemas.microsoft.com/office/drawing/2014/main" id="{CE4FFD07-B5F6-40A1-9156-859E461295BA}"/>
              </a:ext>
            </a:extLst>
          </p:cNvPr>
          <p:cNvSpPr/>
          <p:nvPr/>
        </p:nvSpPr>
        <p:spPr>
          <a:xfrm>
            <a:off x="2897141" y="3460430"/>
            <a:ext cx="6051650" cy="2246769"/>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sealed class Customer</a:t>
            </a:r>
          </a:p>
          <a:p>
            <a:r>
              <a:rPr lang="en-US" sz="2800" dirty="0">
                <a:latin typeface="Cascadia Code" panose="020B0609020000020004" pitchFamily="49" charset="0"/>
                <a:cs typeface="Cascadia Code" panose="020B0609020000020004" pitchFamily="49" charset="0"/>
              </a:rPr>
              <a:t>  : </a:t>
            </a:r>
            <a:r>
              <a:rPr lang="en-US" sz="2800" dirty="0" err="1">
                <a:latin typeface="Cascadia Code" panose="020B0609020000020004" pitchFamily="49" charset="0"/>
                <a:cs typeface="Cascadia Code" panose="020B0609020000020004" pitchFamily="49" charset="0"/>
              </a:rPr>
              <a:t>BusinessBase</a:t>
            </a:r>
            <a:r>
              <a:rPr lang="en-US" sz="2800" dirty="0">
                <a:latin typeface="Cascadia Code" panose="020B0609020000020004" pitchFamily="49" charset="0"/>
                <a:cs typeface="Cascadia Code" panose="020B0609020000020004" pitchFamily="49" charset="0"/>
              </a:rPr>
              <a:t>&lt;Customer&gt;</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 ... */</a:t>
            </a:r>
          </a:p>
          <a:p>
            <a:r>
              <a:rPr lang="en-US" sz="2800" dirty="0">
                <a:latin typeface="Cascadia Code" panose="020B0609020000020004" pitchFamily="49" charset="0"/>
                <a:cs typeface="Cascadia Code" panose="020B0609020000020004" pitchFamily="49" charset="0"/>
              </a:rPr>
              <a:t>}</a:t>
            </a:r>
          </a:p>
        </p:txBody>
      </p:sp>
      <p:sp>
        <p:nvSpPr>
          <p:cNvPr id="8" name="Rectangle 7">
            <a:extLst>
              <a:ext uri="{FF2B5EF4-FFF2-40B4-BE49-F238E27FC236}">
                <a16:creationId xmlns:a16="http://schemas.microsoft.com/office/drawing/2014/main" id="{30966B7A-F119-40AF-876B-3FD6C69CE0CE}"/>
              </a:ext>
            </a:extLst>
          </p:cNvPr>
          <p:cNvSpPr/>
          <p:nvPr/>
        </p:nvSpPr>
        <p:spPr>
          <a:xfrm>
            <a:off x="2897141" y="3003230"/>
            <a:ext cx="6051650" cy="523220"/>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[Serializable]</a:t>
            </a:r>
          </a:p>
        </p:txBody>
      </p:sp>
      <p:sp>
        <p:nvSpPr>
          <p:cNvPr id="9" name="Rectangle 8">
            <a:extLst>
              <a:ext uri="{FF2B5EF4-FFF2-40B4-BE49-F238E27FC236}">
                <a16:creationId xmlns:a16="http://schemas.microsoft.com/office/drawing/2014/main" id="{616F8D9A-14C3-4F09-BB96-33E01D44615F}"/>
              </a:ext>
            </a:extLst>
          </p:cNvPr>
          <p:cNvSpPr/>
          <p:nvPr/>
        </p:nvSpPr>
        <p:spPr>
          <a:xfrm>
            <a:off x="2897141" y="1989800"/>
            <a:ext cx="6051650" cy="523220"/>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using System;</a:t>
            </a:r>
          </a:p>
        </p:txBody>
      </p:sp>
    </p:spTree>
    <p:extLst>
      <p:ext uri="{BB962C8B-B14F-4D97-AF65-F5344CB8AC3E}">
        <p14:creationId xmlns:p14="http://schemas.microsoft.com/office/powerpoint/2010/main" val="252017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pic>
        <p:nvPicPr>
          <p:cNvPr id="7" name="Picture 6">
            <a:extLst>
              <a:ext uri="{FF2B5EF4-FFF2-40B4-BE49-F238E27FC236}">
                <a16:creationId xmlns:a16="http://schemas.microsoft.com/office/drawing/2014/main" id="{E97CDCD3-60AA-4F95-A664-820C83542F09}"/>
              </a:ext>
            </a:extLst>
          </p:cNvPr>
          <p:cNvPicPr>
            <a:picLocks noChangeAspect="1"/>
          </p:cNvPicPr>
          <p:nvPr/>
        </p:nvPicPr>
        <p:blipFill>
          <a:blip r:embed="rId3"/>
          <a:stretch>
            <a:fillRect/>
          </a:stretch>
        </p:blipFill>
        <p:spPr>
          <a:xfrm>
            <a:off x="638261" y="1834309"/>
            <a:ext cx="7551460" cy="1985109"/>
          </a:xfrm>
          <a:prstGeom prst="rect">
            <a:avLst/>
          </a:prstGeom>
          <a:ln>
            <a:solidFill>
              <a:schemeClr val="accent1">
                <a:shade val="50000"/>
              </a:schemeClr>
            </a:solidFill>
          </a:ln>
        </p:spPr>
      </p:pic>
      <p:pic>
        <p:nvPicPr>
          <p:cNvPr id="8" name="Picture 7">
            <a:extLst>
              <a:ext uri="{FF2B5EF4-FFF2-40B4-BE49-F238E27FC236}">
                <a16:creationId xmlns:a16="http://schemas.microsoft.com/office/drawing/2014/main" id="{195BF0D0-4FA7-4B52-BEA6-48A39E62FC28}"/>
              </a:ext>
            </a:extLst>
          </p:cNvPr>
          <p:cNvPicPr>
            <a:picLocks noChangeAspect="1"/>
          </p:cNvPicPr>
          <p:nvPr/>
        </p:nvPicPr>
        <p:blipFill>
          <a:blip r:embed="rId4"/>
          <a:stretch>
            <a:fillRect/>
          </a:stretch>
        </p:blipFill>
        <p:spPr>
          <a:xfrm>
            <a:off x="2549514" y="2639087"/>
            <a:ext cx="9046515" cy="3644453"/>
          </a:xfrm>
          <a:prstGeom prst="rect">
            <a:avLst/>
          </a:prstGeom>
          <a:ln>
            <a:solidFill>
              <a:schemeClr val="accent1">
                <a:shade val="50000"/>
              </a:schemeClr>
            </a:solidFill>
          </a:ln>
        </p:spPr>
      </p:pic>
    </p:spTree>
    <p:extLst>
      <p:ext uri="{BB962C8B-B14F-4D97-AF65-F5344CB8AC3E}">
        <p14:creationId xmlns:p14="http://schemas.microsoft.com/office/powerpoint/2010/main" val="39364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pic>
        <p:nvPicPr>
          <p:cNvPr id="7" name="Picture 6">
            <a:extLst>
              <a:ext uri="{FF2B5EF4-FFF2-40B4-BE49-F238E27FC236}">
                <a16:creationId xmlns:a16="http://schemas.microsoft.com/office/drawing/2014/main" id="{60DC78A4-D258-4C86-BA96-533BA7FF612E}"/>
              </a:ext>
            </a:extLst>
          </p:cNvPr>
          <p:cNvPicPr>
            <a:picLocks noChangeAspect="1"/>
          </p:cNvPicPr>
          <p:nvPr/>
        </p:nvPicPr>
        <p:blipFill>
          <a:blip r:embed="rId3"/>
          <a:stretch>
            <a:fillRect/>
          </a:stretch>
        </p:blipFill>
        <p:spPr>
          <a:xfrm>
            <a:off x="4324974" y="1489752"/>
            <a:ext cx="3542052" cy="4659485"/>
          </a:xfrm>
          <a:prstGeom prst="rect">
            <a:avLst/>
          </a:prstGeom>
        </p:spPr>
      </p:pic>
    </p:spTree>
    <p:extLst>
      <p:ext uri="{BB962C8B-B14F-4D97-AF65-F5344CB8AC3E}">
        <p14:creationId xmlns:p14="http://schemas.microsoft.com/office/powerpoint/2010/main" val="159815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pic>
        <p:nvPicPr>
          <p:cNvPr id="7" name="Picture 6">
            <a:extLst>
              <a:ext uri="{FF2B5EF4-FFF2-40B4-BE49-F238E27FC236}">
                <a16:creationId xmlns:a16="http://schemas.microsoft.com/office/drawing/2014/main" id="{270FC585-77E2-4B23-AA82-D2C085F5C372}"/>
              </a:ext>
            </a:extLst>
          </p:cNvPr>
          <p:cNvPicPr>
            <a:picLocks noChangeAspect="1"/>
          </p:cNvPicPr>
          <p:nvPr/>
        </p:nvPicPr>
        <p:blipFill>
          <a:blip r:embed="rId3"/>
          <a:stretch>
            <a:fillRect/>
          </a:stretch>
        </p:blipFill>
        <p:spPr>
          <a:xfrm>
            <a:off x="2135208" y="2105974"/>
            <a:ext cx="7921583" cy="3262502"/>
          </a:xfrm>
          <a:prstGeom prst="rect">
            <a:avLst/>
          </a:prstGeom>
        </p:spPr>
      </p:pic>
    </p:spTree>
    <p:extLst>
      <p:ext uri="{BB962C8B-B14F-4D97-AF65-F5344CB8AC3E}">
        <p14:creationId xmlns:p14="http://schemas.microsoft.com/office/powerpoint/2010/main" val="2777360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pic>
        <p:nvPicPr>
          <p:cNvPr id="4" name="Picture 3">
            <a:extLst>
              <a:ext uri="{FF2B5EF4-FFF2-40B4-BE49-F238E27FC236}">
                <a16:creationId xmlns:a16="http://schemas.microsoft.com/office/drawing/2014/main" id="{77536104-E17D-40EB-A84C-7DEC719C07B9}"/>
              </a:ext>
            </a:extLst>
          </p:cNvPr>
          <p:cNvPicPr>
            <a:picLocks noChangeAspect="1"/>
          </p:cNvPicPr>
          <p:nvPr/>
        </p:nvPicPr>
        <p:blipFill>
          <a:blip r:embed="rId3"/>
          <a:stretch>
            <a:fillRect/>
          </a:stretch>
        </p:blipFill>
        <p:spPr>
          <a:xfrm>
            <a:off x="2457623" y="1593843"/>
            <a:ext cx="7276754" cy="4700639"/>
          </a:xfrm>
          <a:prstGeom prst="rect">
            <a:avLst/>
          </a:prstGeom>
        </p:spPr>
      </p:pic>
    </p:spTree>
    <p:extLst>
      <p:ext uri="{BB962C8B-B14F-4D97-AF65-F5344CB8AC3E}">
        <p14:creationId xmlns:p14="http://schemas.microsoft.com/office/powerpoint/2010/main" val="84691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Building</a:t>
            </a:r>
          </a:p>
        </p:txBody>
      </p:sp>
      <p:pic>
        <p:nvPicPr>
          <p:cNvPr id="5" name="Picture 4">
            <a:extLst>
              <a:ext uri="{FF2B5EF4-FFF2-40B4-BE49-F238E27FC236}">
                <a16:creationId xmlns:a16="http://schemas.microsoft.com/office/drawing/2014/main" id="{052BF150-44F0-4911-A42C-8B2CF30D47CA}"/>
              </a:ext>
            </a:extLst>
          </p:cNvPr>
          <p:cNvPicPr>
            <a:picLocks noChangeAspect="1"/>
          </p:cNvPicPr>
          <p:nvPr/>
        </p:nvPicPr>
        <p:blipFill>
          <a:blip r:embed="rId3"/>
          <a:stretch>
            <a:fillRect/>
          </a:stretch>
        </p:blipFill>
        <p:spPr>
          <a:xfrm>
            <a:off x="487069" y="1965247"/>
            <a:ext cx="5487166" cy="3934374"/>
          </a:xfrm>
          <a:prstGeom prst="rect">
            <a:avLst/>
          </a:prstGeom>
          <a:ln>
            <a:solidFill>
              <a:schemeClr val="accent1">
                <a:shade val="50000"/>
              </a:schemeClr>
            </a:solidFill>
          </a:ln>
        </p:spPr>
      </p:pic>
      <p:pic>
        <p:nvPicPr>
          <p:cNvPr id="6" name="Picture 5">
            <a:extLst>
              <a:ext uri="{FF2B5EF4-FFF2-40B4-BE49-F238E27FC236}">
                <a16:creationId xmlns:a16="http://schemas.microsoft.com/office/drawing/2014/main" id="{AC4C2FC6-A0C9-4862-BC47-0A1752164A2F}"/>
              </a:ext>
            </a:extLst>
          </p:cNvPr>
          <p:cNvPicPr>
            <a:picLocks noChangeAspect="1"/>
          </p:cNvPicPr>
          <p:nvPr/>
        </p:nvPicPr>
        <p:blipFill>
          <a:blip r:embed="rId4"/>
          <a:stretch>
            <a:fillRect/>
          </a:stretch>
        </p:blipFill>
        <p:spPr>
          <a:xfrm>
            <a:off x="6176671" y="2517774"/>
            <a:ext cx="5496692" cy="2829320"/>
          </a:xfrm>
          <a:prstGeom prst="rect">
            <a:avLst/>
          </a:prstGeom>
          <a:ln>
            <a:solidFill>
              <a:schemeClr val="accent1">
                <a:shade val="50000"/>
              </a:schemeClr>
            </a:solidFill>
          </a:ln>
        </p:spPr>
      </p:pic>
      <p:cxnSp>
        <p:nvCxnSpPr>
          <p:cNvPr id="7" name="Connector: Elbow 6">
            <a:extLst>
              <a:ext uri="{FF2B5EF4-FFF2-40B4-BE49-F238E27FC236}">
                <a16:creationId xmlns:a16="http://schemas.microsoft.com/office/drawing/2014/main" id="{03748D80-B08F-48DF-A522-3750F292A5FF}"/>
              </a:ext>
            </a:extLst>
          </p:cNvPr>
          <p:cNvCxnSpPr>
            <a:cxnSpLocks/>
            <a:endCxn id="6" idx="2"/>
          </p:cNvCxnSpPr>
          <p:nvPr/>
        </p:nvCxnSpPr>
        <p:spPr>
          <a:xfrm flipV="1">
            <a:off x="3230652" y="5347094"/>
            <a:ext cx="5694365" cy="3684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A4432D-558F-4538-95A4-3C5AD8F6F23B}"/>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http://roslynquoter.azurewebsites.net/</a:t>
            </a:r>
          </a:p>
        </p:txBody>
      </p:sp>
    </p:spTree>
    <p:extLst>
      <p:ext uri="{BB962C8B-B14F-4D97-AF65-F5344CB8AC3E}">
        <p14:creationId xmlns:p14="http://schemas.microsoft.com/office/powerpoint/2010/main" val="1855053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Analysis</a:t>
            </a:r>
          </a:p>
          <a:p>
            <a:r>
              <a:rPr lang="en-US" dirty="0"/>
              <a:t>Building</a:t>
            </a:r>
          </a:p>
          <a:p>
            <a:r>
              <a:rPr lang="en-US" dirty="0"/>
              <a:t>Conclusion</a:t>
            </a:r>
          </a:p>
        </p:txBody>
      </p:sp>
      <p:sp>
        <p:nvSpPr>
          <p:cNvPr id="4" name="TextBox 3">
            <a:extLst>
              <a:ext uri="{FF2B5EF4-FFF2-40B4-BE49-F238E27FC236}">
                <a16:creationId xmlns:a16="http://schemas.microsoft.com/office/drawing/2014/main" id="{8DBBCDCA-2107-4E8B-88C2-5B1AA2C9D02E}"/>
              </a:ext>
            </a:extLst>
          </p:cNvPr>
          <p:cNvSpPr txBox="1"/>
          <p:nvPr/>
        </p:nvSpPr>
        <p:spPr>
          <a:xfrm>
            <a:off x="3425714" y="3264912"/>
            <a:ext cx="8069709" cy="3046988"/>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1694529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C3A0-AD98-4DC1-A938-A0AC52692F76}"/>
              </a:ext>
            </a:extLst>
          </p:cNvPr>
          <p:cNvSpPr>
            <a:spLocks noGrp="1"/>
          </p:cNvSpPr>
          <p:nvPr>
            <p:ph type="title"/>
          </p:nvPr>
        </p:nvSpPr>
        <p:spPr/>
        <p:txBody>
          <a:bodyPr/>
          <a:lstStyle/>
          <a:p>
            <a:r>
              <a:rPr lang="en-US" dirty="0"/>
              <a:t>Demo: Writing an Analyzer and Code Fix</a:t>
            </a:r>
          </a:p>
        </p:txBody>
      </p:sp>
      <p:sp>
        <p:nvSpPr>
          <p:cNvPr id="3" name="Text Placeholder 2">
            <a:extLst>
              <a:ext uri="{FF2B5EF4-FFF2-40B4-BE49-F238E27FC236}">
                <a16:creationId xmlns:a16="http://schemas.microsoft.com/office/drawing/2014/main" id="{1DCA3D3C-A062-4CE6-B8BE-E897FEFB5BF1}"/>
              </a:ext>
            </a:extLst>
          </p:cNvPr>
          <p:cNvSpPr>
            <a:spLocks noGrp="1"/>
          </p:cNvSpPr>
          <p:nvPr>
            <p:ph type="body" idx="1"/>
          </p:nvPr>
        </p:nvSpPr>
        <p:spPr/>
        <p:txBody>
          <a:bodyPr/>
          <a:lstStyle/>
          <a:p>
            <a:r>
              <a:rPr lang="en-US" dirty="0"/>
              <a:t>Analyzing Code in .NET</a:t>
            </a:r>
          </a:p>
          <a:p>
            <a:endParaRPr lang="en-US" dirty="0"/>
          </a:p>
        </p:txBody>
      </p:sp>
    </p:spTree>
    <p:extLst>
      <p:ext uri="{BB962C8B-B14F-4D97-AF65-F5344CB8AC3E}">
        <p14:creationId xmlns:p14="http://schemas.microsoft.com/office/powerpoint/2010/main" val="2859284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Conclusion</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p:txBody>
      </p:sp>
      <p:pic>
        <p:nvPicPr>
          <p:cNvPr id="7" name="Picture 6">
            <a:extLst>
              <a:ext uri="{FF2B5EF4-FFF2-40B4-BE49-F238E27FC236}">
                <a16:creationId xmlns:a16="http://schemas.microsoft.com/office/drawing/2014/main" id="{AFCA9ACA-FBAC-44EA-AA5B-CA3198634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6884" y="1556535"/>
            <a:ext cx="6058232" cy="4543674"/>
          </a:xfrm>
          <a:prstGeom prst="rect">
            <a:avLst/>
          </a:prstGeom>
        </p:spPr>
      </p:pic>
    </p:spTree>
    <p:extLst>
      <p:ext uri="{BB962C8B-B14F-4D97-AF65-F5344CB8AC3E}">
        <p14:creationId xmlns:p14="http://schemas.microsoft.com/office/powerpoint/2010/main" val="179683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Conclusion</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http://worldwide.streamer.espeakers.com/assets/9/9179/30001.jpg</a:t>
            </a:r>
          </a:p>
        </p:txBody>
      </p:sp>
      <p:pic>
        <p:nvPicPr>
          <p:cNvPr id="8" name="Picture 7">
            <a:extLst>
              <a:ext uri="{FF2B5EF4-FFF2-40B4-BE49-F238E27FC236}">
                <a16:creationId xmlns:a16="http://schemas.microsoft.com/office/drawing/2014/main" id="{04AC064D-E428-4A69-889C-EA6213D66F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9589" y="1533591"/>
            <a:ext cx="6932821" cy="4620297"/>
          </a:xfrm>
          <a:prstGeom prst="rect">
            <a:avLst/>
          </a:prstGeom>
        </p:spPr>
      </p:pic>
    </p:spTree>
    <p:extLst>
      <p:ext uri="{BB962C8B-B14F-4D97-AF65-F5344CB8AC3E}">
        <p14:creationId xmlns:p14="http://schemas.microsoft.com/office/powerpoint/2010/main" val="1827080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Conclusion</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http://img09.deviantart.net/a849/i/2010/219/6/f/energy_ball_by_wylland.jpg</a:t>
            </a:r>
          </a:p>
        </p:txBody>
      </p:sp>
      <p:pic>
        <p:nvPicPr>
          <p:cNvPr id="6" name="Picture 5">
            <a:extLst>
              <a:ext uri="{FF2B5EF4-FFF2-40B4-BE49-F238E27FC236}">
                <a16:creationId xmlns:a16="http://schemas.microsoft.com/office/drawing/2014/main" id="{22243134-719C-47D4-BC34-C34807B86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740" y="1435813"/>
            <a:ext cx="6294520" cy="4720890"/>
          </a:xfrm>
          <a:prstGeom prst="rect">
            <a:avLst/>
          </a:prstGeom>
        </p:spPr>
      </p:pic>
    </p:spTree>
    <p:extLst>
      <p:ext uri="{BB962C8B-B14F-4D97-AF65-F5344CB8AC3E}">
        <p14:creationId xmlns:p14="http://schemas.microsoft.com/office/powerpoint/2010/main" val="3301587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Analyzing Code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4993240"/>
            <a:ext cx="9670912" cy="1864760"/>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https://github.com/JasonBock/Presentations/blob/master/Analyzing%20Code%20In%20.NET.pptx</a:t>
            </a:r>
          </a:p>
          <a:p>
            <a:pPr marL="285750" indent="-285750">
              <a:buClr>
                <a:schemeClr val="tx1"/>
              </a:buClr>
              <a:buFont typeface="Arial" panose="020B0604020202020204" pitchFamily="34" charset="0"/>
              <a:buChar char="•"/>
            </a:pPr>
            <a:r>
              <a:rPr lang="en-US" dirty="0"/>
              <a:t>https://github.com/JasonBock/AnalyzingCodeInDotNet</a:t>
            </a:r>
          </a:p>
          <a:p>
            <a:pPr marL="285750" indent="-285750">
              <a:buClr>
                <a:schemeClr val="tx1"/>
              </a:buClr>
              <a:buFont typeface="Arial" panose="020B0604020202020204" pitchFamily="34" charset="0"/>
              <a:buChar char="•"/>
            </a:pPr>
            <a:r>
              <a:rPr lang="en-US" dirty="0"/>
              <a:t>https://github.com/MarimerLLC/csla</a:t>
            </a:r>
          </a:p>
          <a:p>
            <a:pPr marL="285750" indent="-285750">
              <a:buClr>
                <a:schemeClr val="tx1"/>
              </a:buClr>
              <a:buFont typeface="Arial" panose="020B0604020202020204" pitchFamily="34" charset="0"/>
              <a:buChar char="•"/>
            </a:pPr>
            <a:r>
              <a:rPr lang="en-US" dirty="0"/>
              <a:t>Links to code and slide deck</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pic>
        <p:nvPicPr>
          <p:cNvPr id="4" name="Picture 3">
            <a:extLst>
              <a:ext uri="{FF2B5EF4-FFF2-40B4-BE49-F238E27FC236}">
                <a16:creationId xmlns:a16="http://schemas.microsoft.com/office/drawing/2014/main" id="{7AE7BD1C-E5CC-46EF-95F6-86F731E98A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711319"/>
            <a:ext cx="10444480" cy="4310536"/>
          </a:xfrm>
          <a:prstGeom prst="rect">
            <a:avLst/>
          </a:prstGeom>
        </p:spPr>
      </p:pic>
      <p:sp>
        <p:nvSpPr>
          <p:cNvPr id="5" name="Rectangle 4">
            <a:extLst>
              <a:ext uri="{FF2B5EF4-FFF2-40B4-BE49-F238E27FC236}">
                <a16:creationId xmlns:a16="http://schemas.microsoft.com/office/drawing/2014/main" id="{20253573-7A2A-4BC6-8420-AD2D526B3C24}"/>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spTree>
    <p:extLst>
      <p:ext uri="{BB962C8B-B14F-4D97-AF65-F5344CB8AC3E}">
        <p14:creationId xmlns:p14="http://schemas.microsoft.com/office/powerpoint/2010/main" val="61841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pic>
        <p:nvPicPr>
          <p:cNvPr id="6" name="Picture 5">
            <a:extLst>
              <a:ext uri="{FF2B5EF4-FFF2-40B4-BE49-F238E27FC236}">
                <a16:creationId xmlns:a16="http://schemas.microsoft.com/office/drawing/2014/main" id="{7890BF1D-E38A-441E-B10A-633B2A0FF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112" y="1508881"/>
            <a:ext cx="6581775" cy="4689515"/>
          </a:xfrm>
          <a:prstGeom prst="rect">
            <a:avLst/>
          </a:prstGeom>
        </p:spPr>
      </p:pic>
    </p:spTree>
    <p:extLst>
      <p:ext uri="{BB962C8B-B14F-4D97-AF65-F5344CB8AC3E}">
        <p14:creationId xmlns:p14="http://schemas.microsoft.com/office/powerpoint/2010/main" val="50205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7" name="Rectangle 6">
            <a:extLst>
              <a:ext uri="{FF2B5EF4-FFF2-40B4-BE49-F238E27FC236}">
                <a16:creationId xmlns:a16="http://schemas.microsoft.com/office/drawing/2014/main" id="{224FAC0B-46C9-4BC9-A79A-4A0007A48C78}"/>
              </a:ext>
            </a:extLst>
          </p:cNvPr>
          <p:cNvSpPr/>
          <p:nvPr/>
        </p:nvSpPr>
        <p:spPr>
          <a:xfrm>
            <a:off x="1061663" y="1793477"/>
            <a:ext cx="10068674" cy="4401205"/>
          </a:xfrm>
          <a:prstGeom prst="rect">
            <a:avLst/>
          </a:prstGeom>
        </p:spPr>
        <p:txBody>
          <a:bodyPr wrap="square">
            <a:spAutoFit/>
          </a:bodyPr>
          <a:lstStyle/>
          <a:p>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source = /* reference to array */</a:t>
            </a:r>
          </a:p>
          <a:p>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destination = new </a:t>
            </a:r>
            <a:r>
              <a:rPr lang="en-US" sz="2800" dirty="0" err="1">
                <a:latin typeface="Cascadia Code" panose="020B0609020000020004" pitchFamily="49" charset="0"/>
                <a:cs typeface="Cascadia Code" panose="020B0609020000020004" pitchFamily="49" charset="0"/>
              </a:rPr>
              <a:t>int</a:t>
            </a:r>
            <a:r>
              <a:rPr lang="en-US" sz="2800" dirty="0">
                <a:latin typeface="Cascadia Code" panose="020B0609020000020004" pitchFamily="49" charset="0"/>
                <a:cs typeface="Cascadia Code" panose="020B0609020000020004" pitchFamily="49" charset="0"/>
              </a:rPr>
              <a:t>[0];</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foreach(</a:t>
            </a:r>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item in source)</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a:t>
            </a:r>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holder = new </a:t>
            </a:r>
            <a:r>
              <a:rPr lang="en-US" sz="2800" dirty="0" err="1">
                <a:latin typeface="Cascadia Code" panose="020B0609020000020004" pitchFamily="49" charset="0"/>
                <a:cs typeface="Cascadia Code" panose="020B0609020000020004" pitchFamily="49" charset="0"/>
              </a:rPr>
              <a:t>int</a:t>
            </a:r>
            <a:r>
              <a:rPr lang="en-US" sz="2800" dirty="0">
                <a:latin typeface="Cascadia Code" panose="020B0609020000020004" pitchFamily="49" charset="0"/>
                <a:cs typeface="Cascadia Code" panose="020B0609020000020004" pitchFamily="49" charset="0"/>
              </a:rPr>
              <a:t>[</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+ 1];</a:t>
            </a:r>
          </a:p>
          <a:p>
            <a:r>
              <a:rPr lang="en-US" sz="2800" dirty="0">
                <a:latin typeface="Cascadia Code" panose="020B0609020000020004" pitchFamily="49" charset="0"/>
                <a:cs typeface="Cascadia Code" panose="020B0609020000020004" pitchFamily="49" charset="0"/>
              </a:rPr>
              <a:t>  </a:t>
            </a:r>
            <a:r>
              <a:rPr lang="en-US" sz="2800" dirty="0" err="1">
                <a:latin typeface="Cascadia Code" panose="020B0609020000020004" pitchFamily="49" charset="0"/>
                <a:cs typeface="Cascadia Code" panose="020B0609020000020004" pitchFamily="49" charset="0"/>
              </a:rPr>
              <a:t>destination.CopyTo</a:t>
            </a:r>
            <a:r>
              <a:rPr lang="en-US" sz="2800" dirty="0">
                <a:latin typeface="Cascadia Code" panose="020B0609020000020004" pitchFamily="49" charset="0"/>
                <a:cs typeface="Cascadia Code" panose="020B0609020000020004" pitchFamily="49" charset="0"/>
              </a:rPr>
              <a:t>(holder, 0);</a:t>
            </a:r>
          </a:p>
          <a:p>
            <a:r>
              <a:rPr lang="en-US" sz="2800" dirty="0">
                <a:latin typeface="Cascadia Code" panose="020B0609020000020004" pitchFamily="49" charset="0"/>
                <a:cs typeface="Cascadia Code" panose="020B0609020000020004" pitchFamily="49" charset="0"/>
              </a:rPr>
              <a:t>  holder[</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item;</a:t>
            </a:r>
          </a:p>
          <a:p>
            <a:r>
              <a:rPr lang="en-US" sz="2800" dirty="0">
                <a:latin typeface="Cascadia Code" panose="020B0609020000020004" pitchFamily="49" charset="0"/>
                <a:cs typeface="Cascadia Code" panose="020B0609020000020004" pitchFamily="49" charset="0"/>
              </a:rPr>
              <a:t>  destination = holder;</a:t>
            </a:r>
          </a:p>
          <a:p>
            <a:r>
              <a:rPr lang="en-US" sz="2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8084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http://a.dilcdn.com/bl/wp-content/uploads/sites/8/2012/04/rattled.jpg</a:t>
            </a:r>
          </a:p>
        </p:txBody>
      </p:sp>
      <p:pic>
        <p:nvPicPr>
          <p:cNvPr id="7" name="Picture 6">
            <a:extLst>
              <a:ext uri="{FF2B5EF4-FFF2-40B4-BE49-F238E27FC236}">
                <a16:creationId xmlns:a16="http://schemas.microsoft.com/office/drawing/2014/main" id="{2527B499-CDB1-4444-BA4D-90996B3DF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206" y="1601070"/>
            <a:ext cx="6747588" cy="4477223"/>
          </a:xfrm>
          <a:prstGeom prst="rect">
            <a:avLst/>
          </a:prstGeom>
        </p:spPr>
      </p:pic>
    </p:spTree>
    <p:extLst>
      <p:ext uri="{BB962C8B-B14F-4D97-AF65-F5344CB8AC3E}">
        <p14:creationId xmlns:p14="http://schemas.microsoft.com/office/powerpoint/2010/main" val="38341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Analysis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http://images.dpchallenge.com/images_challenge/0-999/806/1200/Copyrighted_Image_Reuse_Prohibited_636539.jpg</a:t>
            </a:r>
          </a:p>
        </p:txBody>
      </p:sp>
      <p:pic>
        <p:nvPicPr>
          <p:cNvPr id="6" name="Picture 5">
            <a:extLst>
              <a:ext uri="{FF2B5EF4-FFF2-40B4-BE49-F238E27FC236}">
                <a16:creationId xmlns:a16="http://schemas.microsoft.com/office/drawing/2014/main" id="{932DFE5E-7BFF-4473-95FA-BEE4A8571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032" y="1546292"/>
            <a:ext cx="6813935" cy="4535526"/>
          </a:xfrm>
          <a:prstGeom prst="rect">
            <a:avLst/>
          </a:prstGeom>
        </p:spPr>
      </p:pic>
    </p:spTree>
    <p:extLst>
      <p:ext uri="{BB962C8B-B14F-4D97-AF65-F5344CB8AC3E}">
        <p14:creationId xmlns:p14="http://schemas.microsoft.com/office/powerpoint/2010/main" val="3114343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2331</Words>
  <Application>Microsoft Office PowerPoint</Application>
  <PresentationFormat>Widescreen</PresentationFormat>
  <Paragraphs>258</Paragraphs>
  <Slides>44</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Cascadia Code</vt:lpstr>
      <vt:lpstr>Office Theme</vt:lpstr>
      <vt:lpstr>Analyzing Code in .NET</vt:lpstr>
      <vt:lpstr>Personal Info</vt:lpstr>
      <vt:lpstr>Downloads</vt:lpstr>
      <vt:lpstr>Overview</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Demo: Analyzing Code with .editorconfig and Analyzers</vt:lpstr>
      <vt:lpstr>Building</vt:lpstr>
      <vt:lpstr>Building</vt:lpstr>
      <vt:lpstr>Building</vt:lpstr>
      <vt:lpstr>Building</vt:lpstr>
      <vt:lpstr>Building</vt:lpstr>
      <vt:lpstr>Building</vt:lpstr>
      <vt:lpstr>Building</vt:lpstr>
      <vt:lpstr>Demo: Writing an Analyzer and Code Fix</vt:lpstr>
      <vt:lpstr>Conclusion</vt:lpstr>
      <vt:lpstr>Conclusion</vt:lpstr>
      <vt:lpstr>Conclusion</vt:lpstr>
      <vt:lpstr>Analyzing Code in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10</cp:revision>
  <dcterms:created xsi:type="dcterms:W3CDTF">2020-06-05T19:52:21Z</dcterms:created>
  <dcterms:modified xsi:type="dcterms:W3CDTF">2020-06-05T20:22:34Z</dcterms:modified>
</cp:coreProperties>
</file>